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4" r:id="rId2"/>
    <p:sldId id="265" r:id="rId3"/>
    <p:sldId id="266" r:id="rId4"/>
    <p:sldId id="267" r:id="rId5"/>
    <p:sldId id="268" r:id="rId6"/>
    <p:sldId id="271" r:id="rId7"/>
    <p:sldId id="277" r:id="rId8"/>
    <p:sldId id="279" r:id="rId9"/>
    <p:sldId id="276" r:id="rId10"/>
    <p:sldId id="270" r:id="rId11"/>
    <p:sldId id="281" r:id="rId12"/>
    <p:sldId id="274" r:id="rId13"/>
    <p:sldId id="280" r:id="rId14"/>
    <p:sldId id="275" r:id="rId15"/>
    <p:sldId id="272" r:id="rId16"/>
    <p:sldId id="273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A245C-579B-41CF-BE0A-9A57E467A4DC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72A77-639A-4C10-A89C-BAAB1902CD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26336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2AA18-C081-4360-B4E0-CA912B6AB664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871E3-224A-45C0-A489-25C0273917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889522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hu-HU" dirty="0" smtClean="0"/>
              <a:t>Laborvezetők napja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154" y="222886"/>
            <a:ext cx="2215896" cy="853440"/>
          </a:xfrm>
          <a:prstGeom prst="rect">
            <a:avLst/>
          </a:prstGeom>
        </p:spPr>
      </p:pic>
      <p:sp>
        <p:nvSpPr>
          <p:cNvPr id="8" name="Téglalap 7"/>
          <p:cNvSpPr/>
          <p:nvPr userDrawn="1"/>
        </p:nvSpPr>
        <p:spPr>
          <a:xfrm>
            <a:off x="2979964" y="383957"/>
            <a:ext cx="5478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>
                <a:effectLst/>
              </a:rPr>
              <a:t>MAGYAR ANYAGVIZSGÁLÓK EGYESÜLETE</a:t>
            </a:r>
          </a:p>
          <a:p>
            <a:pPr algn="just"/>
            <a:r>
              <a:rPr lang="hu-HU" dirty="0" smtClean="0">
                <a:effectLst/>
              </a:rPr>
              <a:t>*****************************************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9216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44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925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5041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059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2361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0765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4266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3986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8489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2015.03.12.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Laborvezetők napja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831E-82DE-4C3C-916C-1F04068B46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293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Jelentkez&#233;si%20lap_800-122_metallogr&#225;fia_vas_2016%20&#225;prilis%2011_15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ertak@sze.h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sizm@sze.hu" TargetMode="External"/><Relationship Id="rId4" Type="http://schemas.openxmlformats.org/officeDocument/2006/relationships/hyperlink" Target="mailto:titkarsag@mae2012.h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T&#225;j&#233;koztat&#243;_szak&#237;t&#243;vizsg&#225;lat_2014%20szept%2010-12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K&#233;pz&#233;si%20program_2016.do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T&#225;j&#233;koztat&#243;_szak&#237;t&#243;vizsg&#225;lat_2014%20szept%2010-12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K&#233;pz&#233;si%20program_2016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Ontottvasak%20metallografiaja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okezelt%20alkatreszek%20vizsgalata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K&#233;pz&#233;si%20program_2016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K&#233;pz&#233;si%20program_2016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K&#233;pz&#233;si%20program_2016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28650" y="2223247"/>
            <a:ext cx="78866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LABORVEZETŐI FÓRUM</a:t>
            </a:r>
          </a:p>
          <a:p>
            <a:pPr algn="ctr"/>
            <a:endParaRPr lang="hu-HU" sz="3200" b="1" dirty="0">
              <a:solidFill>
                <a:srgbClr val="FF0000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Tájékoztató az anyagvizsgálati témakörben tervezett tanfolyamokról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28650" y="4984376"/>
            <a:ext cx="636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Csizmazia Ferencné dr. Széchenyi István Egyetem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198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651209"/>
            <a:ext cx="83551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hu-HU" sz="3200" b="1" dirty="0" smtClean="0">
                <a:solidFill>
                  <a:srgbClr val="FF0000"/>
                </a:solidFill>
              </a:rPr>
              <a:t>Jelentkezés: </a:t>
            </a:r>
          </a:p>
          <a:p>
            <a:r>
              <a:rPr lang="hu-HU" sz="2800" b="1" dirty="0" smtClean="0">
                <a:solidFill>
                  <a:srgbClr val="FF0000"/>
                </a:solidFill>
                <a:hlinkClick r:id="rId3" action="ppaction://hlinkfile"/>
              </a:rPr>
              <a:t>Jelentkezési lap_800-122_metallográfia_vas_2016 április 11_15.doc</a:t>
            </a:r>
            <a:endParaRPr lang="hu-HU" sz="2800" b="1" dirty="0">
              <a:solidFill>
                <a:srgbClr val="FF0000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6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11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651209"/>
            <a:ext cx="83551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hu-HU" sz="3200" b="1" dirty="0" smtClean="0">
                <a:solidFill>
                  <a:srgbClr val="FF0000"/>
                </a:solidFill>
              </a:rPr>
              <a:t>Információ: </a:t>
            </a:r>
          </a:p>
          <a:p>
            <a:pPr marL="457200" indent="-457200"/>
            <a:r>
              <a:rPr lang="hu-HU" sz="3200" b="1" dirty="0" err="1" smtClean="0">
                <a:solidFill>
                  <a:srgbClr val="FF0000"/>
                </a:solidFill>
                <a:hlinkClick r:id="rId3"/>
              </a:rPr>
              <a:t>bertak</a:t>
            </a:r>
            <a:r>
              <a:rPr lang="hu-HU" sz="3200" b="1" dirty="0" smtClean="0">
                <a:solidFill>
                  <a:srgbClr val="FF0000"/>
                </a:solidFill>
                <a:hlinkClick r:id="rId3"/>
              </a:rPr>
              <a:t>@</a:t>
            </a:r>
            <a:r>
              <a:rPr lang="hu-HU" sz="3200" b="1" dirty="0" err="1" smtClean="0">
                <a:solidFill>
                  <a:srgbClr val="FF0000"/>
                </a:solidFill>
                <a:hlinkClick r:id="rId3"/>
              </a:rPr>
              <a:t>sze.hu</a:t>
            </a:r>
            <a:endParaRPr lang="hu-HU" sz="3200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hu-HU" sz="3200" b="1" dirty="0" err="1" smtClean="0">
                <a:solidFill>
                  <a:srgbClr val="FF0000"/>
                </a:solidFill>
                <a:hlinkClick r:id="rId4"/>
              </a:rPr>
              <a:t>titkarsag</a:t>
            </a:r>
            <a:r>
              <a:rPr lang="hu-HU" sz="3200" b="1" dirty="0" smtClean="0">
                <a:solidFill>
                  <a:srgbClr val="FF0000"/>
                </a:solidFill>
                <a:hlinkClick r:id="rId4"/>
              </a:rPr>
              <a:t>@mae2012.hu</a:t>
            </a:r>
            <a:endParaRPr lang="hu-HU" sz="3200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hu-HU" sz="3200" b="1" dirty="0" err="1" smtClean="0">
                <a:solidFill>
                  <a:srgbClr val="FF0000"/>
                </a:solidFill>
                <a:hlinkClick r:id="rId5"/>
              </a:rPr>
              <a:t>csizm</a:t>
            </a:r>
            <a:r>
              <a:rPr lang="hu-HU" sz="3200" b="1" dirty="0" smtClean="0">
                <a:solidFill>
                  <a:srgbClr val="FF0000"/>
                </a:solidFill>
                <a:hlinkClick r:id="rId5"/>
              </a:rPr>
              <a:t>@</a:t>
            </a:r>
            <a:r>
              <a:rPr lang="hu-HU" sz="3200" b="1" dirty="0" err="1" smtClean="0">
                <a:solidFill>
                  <a:srgbClr val="FF0000"/>
                </a:solidFill>
                <a:hlinkClick r:id="rId5"/>
              </a:rPr>
              <a:t>sze.hu</a:t>
            </a:r>
            <a:endParaRPr lang="hu-HU" sz="3200" b="1" dirty="0" smtClean="0">
              <a:solidFill>
                <a:srgbClr val="FF0000"/>
              </a:solidFill>
            </a:endParaRPr>
          </a:p>
          <a:p>
            <a:pPr marL="457200" indent="-457200"/>
            <a:endParaRPr lang="hu-HU" sz="3200" b="1" dirty="0" smtClean="0">
              <a:solidFill>
                <a:srgbClr val="FF0000"/>
              </a:solidFill>
            </a:endParaRPr>
          </a:p>
          <a:p>
            <a:pPr marL="457200" indent="-457200" algn="ctr"/>
            <a:r>
              <a:rPr lang="hu-HU" sz="3200" b="1" dirty="0" smtClean="0">
                <a:solidFill>
                  <a:srgbClr val="FF0000"/>
                </a:solidFill>
              </a:rPr>
              <a:t>Köszönöm </a:t>
            </a:r>
            <a:r>
              <a:rPr lang="hu-HU" sz="3200" b="1" smtClean="0">
                <a:solidFill>
                  <a:srgbClr val="FF0000"/>
                </a:solidFill>
              </a:rPr>
              <a:t>a figyelmet!</a:t>
            </a:r>
            <a:endParaRPr lang="hu-HU" sz="3200" b="1" dirty="0" smtClean="0">
              <a:solidFill>
                <a:srgbClr val="FF0000"/>
              </a:solidFill>
            </a:endParaRPr>
          </a:p>
          <a:p>
            <a:pPr marL="457200" indent="-457200"/>
            <a:endParaRPr lang="hu-HU" sz="2800" b="1" dirty="0">
              <a:solidFill>
                <a:srgbClr val="FF0000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6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78119" y="1047053"/>
            <a:ext cx="83551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Tanfolyamok tematikái:</a:t>
            </a:r>
          </a:p>
          <a:p>
            <a:r>
              <a:rPr lang="hu-HU" sz="3200" b="1" dirty="0" smtClean="0">
                <a:solidFill>
                  <a:srgbClr val="FF0000"/>
                </a:solidFill>
              </a:rPr>
              <a:t> Szakítóvizsgálat (24 </a:t>
            </a:r>
            <a:r>
              <a:rPr lang="hu-HU" sz="3200" b="1" dirty="0" smtClean="0">
                <a:solidFill>
                  <a:srgbClr val="FF0000"/>
                </a:solidFill>
              </a:rPr>
              <a:t>óra)</a:t>
            </a: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4" action="ppaction://hlinkfile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30729" y="2057400"/>
            <a:ext cx="71355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képzés tartalma</a:t>
            </a:r>
          </a:p>
          <a:p>
            <a:r>
              <a:rPr lang="hu-HU" dirty="0" smtClean="0"/>
              <a:t>• Az anyagvizsgálat céljának és helyének megismerése a minőségbiztosítási folyamatban</a:t>
            </a:r>
          </a:p>
          <a:p>
            <a:r>
              <a:rPr lang="hu-HU" dirty="0" smtClean="0"/>
              <a:t>• Az anyagok igénybevétellel szembeni viselkedésének megismerése</a:t>
            </a:r>
          </a:p>
          <a:p>
            <a:r>
              <a:rPr lang="hu-HU" dirty="0" smtClean="0"/>
              <a:t>• A szabványok szerepének és fontosságának megismerése</a:t>
            </a:r>
          </a:p>
          <a:p>
            <a:r>
              <a:rPr lang="hu-HU" dirty="0" smtClean="0"/>
              <a:t>• A szabványos szakítóvizsgálat megismerése</a:t>
            </a:r>
          </a:p>
          <a:p>
            <a:r>
              <a:rPr lang="hu-HU" dirty="0" smtClean="0"/>
              <a:t>• A vizsgálat elvégzésének készség szintű elsajátítása</a:t>
            </a:r>
          </a:p>
          <a:p>
            <a:r>
              <a:rPr lang="hu-HU" dirty="0" smtClean="0"/>
              <a:t>• A vizsgálati eredményeket befolyásoló tényezők és azok hatásának megismerése</a:t>
            </a:r>
          </a:p>
          <a:p>
            <a:r>
              <a:rPr lang="hu-HU" dirty="0" smtClean="0"/>
              <a:t>• A mérési eredmények dokumentálása</a:t>
            </a:r>
          </a:p>
          <a:p>
            <a:r>
              <a:rPr lang="hu-HU" dirty="0" smtClean="0"/>
              <a:t>• A mérési bizonytalanság meghatározásának megismerése</a:t>
            </a:r>
          </a:p>
          <a:p>
            <a:r>
              <a:rPr lang="hu-HU" dirty="0" smtClean="0"/>
              <a:t>• A kalibrálás, jártassági vizsgálat szerepének és fontosságának megismerése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8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177680"/>
            <a:ext cx="83551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FF0000"/>
                </a:solidFill>
              </a:rPr>
              <a:t>Szervezők: </a:t>
            </a:r>
            <a:endParaRPr lang="hu-HU" sz="3200" b="1" dirty="0">
              <a:solidFill>
                <a:srgbClr val="FF0000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r>
              <a:rPr lang="hu-HU" sz="2400" dirty="0" err="1" smtClean="0"/>
              <a:t>Universitás</a:t>
            </a:r>
            <a:r>
              <a:rPr lang="hu-HU" sz="2400" dirty="0" smtClean="0"/>
              <a:t> Győr Nonprofit Kft . Oktatási Üzletág</a:t>
            </a:r>
          </a:p>
          <a:p>
            <a:pPr algn="ctr"/>
            <a:endParaRPr lang="hu-HU" sz="2400" dirty="0"/>
          </a:p>
          <a:p>
            <a:pPr algn="ctr"/>
            <a:r>
              <a:rPr lang="hu-HU" sz="2400" dirty="0" smtClean="0"/>
              <a:t>Széchenyi István Egyetem Anyagtudományi és Technológiai Tanszék</a:t>
            </a:r>
          </a:p>
          <a:p>
            <a:pPr algn="ctr"/>
            <a:r>
              <a:rPr lang="hu-HU" sz="2400" dirty="0" smtClean="0"/>
              <a:t>Magyar Anyagvizsgálók Egyesülete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Dunaferr Labor Nonprofit Kft </a:t>
            </a:r>
            <a:endParaRPr lang="hu-HU" sz="2400" dirty="0"/>
          </a:p>
          <a:p>
            <a:pPr algn="ctr"/>
            <a:endParaRPr lang="hu-HU" sz="2400" dirty="0" smtClean="0"/>
          </a:p>
          <a:p>
            <a:r>
              <a:rPr lang="hu-HU" sz="2400" b="1" dirty="0" smtClean="0"/>
              <a:t>Tervezett meghirdetés:  2016. </a:t>
            </a:r>
            <a:r>
              <a:rPr lang="hu-HU" sz="2400" b="1" dirty="0" err="1" smtClean="0"/>
              <a:t>junius</a:t>
            </a:r>
            <a:r>
              <a:rPr lang="hu-HU" sz="2400" b="1" dirty="0" smtClean="0"/>
              <a:t> 13-15</a:t>
            </a:r>
            <a:endParaRPr lang="hu-HU" sz="2400" b="1" dirty="0"/>
          </a:p>
          <a:p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5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78119" y="1047053"/>
            <a:ext cx="8355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Tanfolyamok tematikái:</a:t>
            </a:r>
          </a:p>
          <a:p>
            <a:r>
              <a:rPr lang="hu-HU" sz="3200" b="1" dirty="0" smtClean="0">
                <a:solidFill>
                  <a:srgbClr val="FF0000"/>
                </a:solidFill>
              </a:rPr>
              <a:t> Szakítóvizsgálat (24 </a:t>
            </a:r>
            <a:r>
              <a:rPr lang="hu-HU" sz="3200" b="1" dirty="0" smtClean="0">
                <a:solidFill>
                  <a:srgbClr val="FF0000"/>
                </a:solidFill>
              </a:rPr>
              <a:t>óra)</a:t>
            </a: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4" action="ppaction://hlinkfile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30729" y="2057400"/>
            <a:ext cx="71355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hu-HU" b="1" dirty="0" smtClean="0">
                <a:solidFill>
                  <a:srgbClr val="FF0000"/>
                </a:solidFill>
              </a:rPr>
              <a:t>Szervezők: </a:t>
            </a:r>
          </a:p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  </a:t>
            </a:r>
            <a:r>
              <a:rPr lang="hu-HU" sz="2000" dirty="0" smtClean="0"/>
              <a:t>UNIVERSITAS-GYŐR NONPROFIT KFT</a:t>
            </a:r>
          </a:p>
          <a:p>
            <a:pPr algn="ctr"/>
            <a:r>
              <a:rPr lang="hu-HU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Oktatási üzletág</a:t>
            </a:r>
            <a:endParaRPr lang="hu-HU" sz="2000" dirty="0" smtClean="0"/>
          </a:p>
          <a:p>
            <a:pPr algn="ctr"/>
            <a:r>
              <a:rPr lang="hu-HU" sz="2000" dirty="0" smtClean="0"/>
              <a:t>SZÉCHENYI ISTVÁN EGYETEM</a:t>
            </a:r>
          </a:p>
          <a:p>
            <a:pPr algn="ctr"/>
            <a:r>
              <a:rPr lang="hu-HU" sz="2000" dirty="0" smtClean="0"/>
              <a:t>ANYAGTUDOMÁNYI ÉS TECHNOLÓGIAI TANSZÉK</a:t>
            </a:r>
          </a:p>
          <a:p>
            <a:pPr algn="ctr"/>
            <a:r>
              <a:rPr lang="hu-HU" sz="2000" dirty="0" smtClean="0"/>
              <a:t>MAGYAR ANYAGVIZSGÁLÓK </a:t>
            </a:r>
            <a:r>
              <a:rPr lang="hu-HU" sz="2000" dirty="0" smtClean="0"/>
              <a:t>EGYESÜLETE</a:t>
            </a:r>
          </a:p>
          <a:p>
            <a:pPr algn="ctr"/>
            <a:r>
              <a:rPr lang="hu-HU" sz="2000" cap="all" dirty="0" smtClean="0"/>
              <a:t>Dunaferr Labor Nonprofit Kft.</a:t>
            </a:r>
          </a:p>
          <a:p>
            <a:pPr algn="ctr"/>
            <a:endParaRPr lang="hu-HU" dirty="0" smtClean="0"/>
          </a:p>
          <a:p>
            <a:r>
              <a:rPr lang="hu-HU" sz="2400" b="1" dirty="0" smtClean="0"/>
              <a:t>Tervezett időpont : 2016. </a:t>
            </a:r>
            <a:r>
              <a:rPr lang="hu-HU" sz="2400" b="1" dirty="0" err="1" smtClean="0"/>
              <a:t>junius</a:t>
            </a:r>
            <a:r>
              <a:rPr lang="hu-HU" sz="2400" b="1" dirty="0" smtClean="0"/>
              <a:t> 13-15</a:t>
            </a:r>
            <a:r>
              <a:rPr lang="hu-HU" sz="2400" dirty="0" smtClean="0"/>
              <a:t>.</a:t>
            </a:r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8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028700"/>
            <a:ext cx="8355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 </a:t>
            </a:r>
            <a:r>
              <a:rPr lang="hu-HU" sz="3200" b="1" dirty="0" smtClean="0">
                <a:solidFill>
                  <a:srgbClr val="FF0000"/>
                </a:solidFill>
              </a:rPr>
              <a:t>Öntöttvasak metallográfiája</a:t>
            </a: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0" y="1714498"/>
          <a:ext cx="9143999" cy="46046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21052"/>
                <a:gridCol w="5835115"/>
                <a:gridCol w="1887832"/>
              </a:tblGrid>
              <a:tr h="328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Sorszám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Tananyagegység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Terjedelem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15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Fémtani alapfogalmak. </a:t>
                      </a:r>
                      <a:r>
                        <a:rPr lang="hu-HU" sz="1800" dirty="0" err="1">
                          <a:effectLst/>
                        </a:rPr>
                        <a:t>Fe-C</a:t>
                      </a:r>
                      <a:r>
                        <a:rPr lang="hu-HU" sz="1800" dirty="0">
                          <a:effectLst/>
                        </a:rPr>
                        <a:t> diagram áttekintése. Öntöttvasak tulajdonságait befolyásoló tényezők áttekintése. Az öntöttvasak fajtái, tulajdonságai.</a:t>
                      </a:r>
                    </a:p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7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vasötvözetek előállítására alkalmas módszerek.  Az</a:t>
                      </a:r>
                    </a:p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Öntöttvasak szabványos minősítési módszerei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7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III.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Laboratóriumi gyakorlattal egybekötött metallográfiai előkészítés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7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IV.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grafit vizsgálata és minősítése maratlan csiszolaton szabvány szerinti 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7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192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mátrix minősítése (ferrit tartalom) maratott csiszolaton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 óra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8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ÖSSZESEN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24 óra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11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16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139079"/>
            <a:ext cx="8355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err="1" smtClean="0">
                <a:solidFill>
                  <a:srgbClr val="FF0000"/>
                </a:solidFill>
              </a:rPr>
              <a:t>Hőkezelt</a:t>
            </a:r>
            <a:r>
              <a:rPr lang="hu-HU" sz="3200" b="1" dirty="0" smtClean="0">
                <a:solidFill>
                  <a:srgbClr val="FF0000"/>
                </a:solidFill>
              </a:rPr>
              <a:t> </a:t>
            </a:r>
            <a:r>
              <a:rPr lang="hu-HU" sz="3200" b="1" dirty="0" smtClean="0">
                <a:solidFill>
                  <a:srgbClr val="FF0000"/>
                </a:solidFill>
              </a:rPr>
              <a:t>alkatrészek </a:t>
            </a:r>
            <a:r>
              <a:rPr lang="hu-HU" sz="3200" b="1" dirty="0" smtClean="0">
                <a:solidFill>
                  <a:srgbClr val="FF0000"/>
                </a:solidFill>
              </a:rPr>
              <a:t>vizsgálata</a:t>
            </a:r>
            <a:endParaRPr lang="hu-HU" sz="3200" b="1" dirty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5155797"/>
              </p:ext>
            </p:extLst>
          </p:nvPr>
        </p:nvGraphicFramePr>
        <p:xfrm>
          <a:off x="0" y="1828800"/>
          <a:ext cx="9143999" cy="4276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21187"/>
                <a:gridCol w="5910570"/>
                <a:gridCol w="1912242"/>
              </a:tblGrid>
              <a:tr h="286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Sorszám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Tananyagegység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Terjedelem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Fémtani alapfogalmak. Fe-Fe</a:t>
                      </a:r>
                      <a:r>
                        <a:rPr lang="hu-HU" sz="1800" baseline="-25000" dirty="0">
                          <a:effectLst/>
                        </a:rPr>
                        <a:t>3</a:t>
                      </a:r>
                      <a:r>
                        <a:rPr lang="hu-HU" sz="1800" dirty="0">
                          <a:effectLst/>
                        </a:rPr>
                        <a:t>C diagram megismerése. </a:t>
                      </a:r>
                    </a:p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2555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hevítéskor keletkező </a:t>
                      </a:r>
                      <a:r>
                        <a:rPr lang="hu-HU" sz="1800" dirty="0" err="1">
                          <a:effectLst/>
                        </a:rPr>
                        <a:t>ausztenit</a:t>
                      </a:r>
                      <a:r>
                        <a:rPr lang="hu-HU" sz="1800" dirty="0">
                          <a:effectLst/>
                        </a:rPr>
                        <a:t> tulajdonságai. Az </a:t>
                      </a:r>
                      <a:r>
                        <a:rPr lang="hu-HU" sz="1800" dirty="0" err="1">
                          <a:effectLst/>
                        </a:rPr>
                        <a:t>ausztenit</a:t>
                      </a:r>
                      <a:r>
                        <a:rPr lang="hu-HU" sz="1800" dirty="0">
                          <a:effectLst/>
                        </a:rPr>
                        <a:t> átalakulásai. Átalakulási diagramok. 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7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III.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hőkezelés fogalma. Teljes keresztmetszetre kiterjedő hőkezelések (feszültségmentesítés, lágyítás, normalizálás, edzés, nemesítés). A keletkező szövetszerkezet, keménység. 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6 óra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0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IV.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Felületi hőkezelések. (lángedzés, indukciós edzés, betétedzés, </a:t>
                      </a:r>
                      <a:r>
                        <a:rPr lang="hu-HU" sz="1800" dirty="0" err="1">
                          <a:effectLst/>
                        </a:rPr>
                        <a:t>nitridálás</a:t>
                      </a:r>
                      <a:r>
                        <a:rPr lang="hu-HU" sz="1800" dirty="0">
                          <a:effectLst/>
                        </a:rPr>
                        <a:t> ) lényege. A kéreg jellemzői,  az ellenőrzés lehetőségei.  </a:t>
                      </a:r>
                      <a:r>
                        <a:rPr lang="hu-HU" sz="1800" dirty="0" smtClean="0">
                          <a:effectLst/>
                        </a:rPr>
                        <a:t>Mikroszkópos vizsgálatok.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3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Keménységmérés, </a:t>
                      </a:r>
                      <a:r>
                        <a:rPr lang="hu-HU" sz="1800" dirty="0" err="1">
                          <a:effectLst/>
                        </a:rPr>
                        <a:t>keménységlefutási</a:t>
                      </a:r>
                      <a:r>
                        <a:rPr lang="hu-HU" sz="1800" dirty="0">
                          <a:effectLst/>
                        </a:rPr>
                        <a:t> görbe felvétele. A kéregvastagság meghatározása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6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ÖSSZESEN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24 óra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11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2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28650" y="2223247"/>
            <a:ext cx="78866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FF0000"/>
                </a:solidFill>
              </a:rPr>
              <a:t>A tanfolyamok célja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FF0000"/>
                </a:solidFill>
              </a:rPr>
              <a:t>Korábban szervezett tanfolyamok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FF0000"/>
                </a:solidFill>
              </a:rPr>
              <a:t>Tervezett tanfolyamok</a:t>
            </a:r>
          </a:p>
          <a:p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28650" y="4984376"/>
            <a:ext cx="636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Csizmazia Ferencné dr. Széchenyi István Egyetem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296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40660" y="2223247"/>
            <a:ext cx="8355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FF0000"/>
                </a:solidFill>
              </a:rPr>
              <a:t>A tanfolyamok célja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A metallográfiai és a mechanikai anyagvizsgáló laboratóriumok középfokú végzettséggel rendelkező kezdő munkatársainak képzése </a:t>
            </a: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28650" y="4984376"/>
            <a:ext cx="636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Csizmazia Ferencné dr. Széchenyi István Egyetem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852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4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755678"/>
            <a:ext cx="8355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>
                <a:solidFill>
                  <a:srgbClr val="FF0000"/>
                </a:solidFill>
              </a:rPr>
              <a:t>Korábban szervezett </a:t>
            </a:r>
            <a:r>
              <a:rPr lang="hu-HU" sz="3200" b="1" dirty="0" smtClean="0">
                <a:solidFill>
                  <a:srgbClr val="FF0000"/>
                </a:solidFill>
              </a:rPr>
              <a:t>tanfolyamok</a:t>
            </a:r>
          </a:p>
          <a:p>
            <a:r>
              <a:rPr lang="hu-HU" sz="3200" b="1" dirty="0" smtClean="0">
                <a:solidFill>
                  <a:srgbClr val="FF0000"/>
                </a:solidFill>
              </a:rPr>
              <a:t> </a:t>
            </a:r>
            <a:endParaRPr lang="hu-HU" sz="3200" b="1" dirty="0">
              <a:solidFill>
                <a:srgbClr val="FF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A metallográfiai  anyagvizsgáló alumínium alapú ötvözetekre (2009-ben egy alkalommal, 40 órás))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/>
              <a:t>A metallográfiai  anyagvizsgáló vasalapú </a:t>
            </a:r>
            <a:r>
              <a:rPr lang="hu-HU" sz="2800" dirty="0" smtClean="0"/>
              <a:t>ötvözetekre 2009-től évente (40 órás)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Szakítóvizsgálat (24 órás)</a:t>
            </a:r>
            <a:endParaRPr lang="hu-HU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841" y="5719482"/>
            <a:ext cx="636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Csizmazia Ferencné dr. Széchenyi István Egyetem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25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651209"/>
            <a:ext cx="835510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>
                <a:solidFill>
                  <a:srgbClr val="FF0000"/>
                </a:solidFill>
              </a:rPr>
              <a:t>Tervezett tanfolyamok</a:t>
            </a:r>
          </a:p>
          <a:p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endParaRPr lang="hu-HU" sz="3200" b="1" dirty="0">
              <a:solidFill>
                <a:srgbClr val="FF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Alakítható és </a:t>
            </a:r>
            <a:r>
              <a:rPr lang="hu-HU" sz="2800" dirty="0" err="1" smtClean="0"/>
              <a:t>öntészeti</a:t>
            </a:r>
            <a:r>
              <a:rPr lang="hu-HU" sz="2800" dirty="0" smtClean="0"/>
              <a:t> alumínium ötvözetek metallográfiája ötvözetekre (40 óra)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Öntöttvas metallográfiája (24 óra)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err="1" smtClean="0"/>
              <a:t>Hőkezelt</a:t>
            </a:r>
            <a:r>
              <a:rPr lang="hu-HU" sz="2800" dirty="0" smtClean="0"/>
              <a:t> alkatrészek vizsgálata (24 óra)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Keménységmérés, hegesztett varratok vizsgálata (32 óra)</a:t>
            </a: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841" y="5719482"/>
            <a:ext cx="636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Csizmazia Ferencné dr. Széchenyi István Egyetem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773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61790" y="998066"/>
            <a:ext cx="83551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Tanfolyamok tematikái:</a:t>
            </a:r>
          </a:p>
          <a:p>
            <a:r>
              <a:rPr lang="hu-HU" sz="3200" b="1" dirty="0" smtClean="0">
                <a:solidFill>
                  <a:srgbClr val="FF0000"/>
                </a:solidFill>
              </a:rPr>
              <a:t> Metallográfiai anyagvizsgáló vasalapú ötvözetekre (40 óra)</a:t>
            </a:r>
          </a:p>
          <a:p>
            <a:endParaRPr lang="hu-HU" sz="3200" b="1" dirty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1805102"/>
              </p:ext>
            </p:extLst>
          </p:nvPr>
        </p:nvGraphicFramePr>
        <p:xfrm>
          <a:off x="1077685" y="2465616"/>
          <a:ext cx="7200901" cy="37338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0435"/>
                <a:gridCol w="4654574"/>
                <a:gridCol w="1505892"/>
              </a:tblGrid>
              <a:tr h="54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Sorszám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Tananyagegység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Terjedelem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Fémtani alapfogalmak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Technológiák áttekintése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III.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Anyagvizsgálat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IV.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Műszer és készülékismeret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4+6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Vizsgálattechnológiai ismeretek, önálló gyakorlat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12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ÖSSZESEN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40 óra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01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28600" y="1096037"/>
            <a:ext cx="8915399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Metallográfiai </a:t>
            </a:r>
            <a:r>
              <a:rPr lang="hu-HU" sz="2800" b="1" dirty="0" smtClean="0">
                <a:solidFill>
                  <a:srgbClr val="FF0000"/>
                </a:solidFill>
              </a:rPr>
              <a:t>anyagvizsgáló vasalapú </a:t>
            </a:r>
            <a:r>
              <a:rPr lang="hu-HU" sz="2800" b="1" dirty="0" smtClean="0">
                <a:solidFill>
                  <a:srgbClr val="FF0000"/>
                </a:solidFill>
              </a:rPr>
              <a:t>ötvözetekre</a:t>
            </a:r>
          </a:p>
          <a:p>
            <a:pPr lvl="0"/>
            <a:r>
              <a:rPr lang="hu-HU" b="1" u="sng" dirty="0" smtClean="0"/>
              <a:t>Fémtani alapfogalmak</a:t>
            </a:r>
            <a:r>
              <a:rPr lang="hu-HU" b="1" u="sng" dirty="0" smtClean="0"/>
              <a:t>:</a:t>
            </a:r>
            <a:r>
              <a:rPr lang="hu-HU" b="1" dirty="0" smtClean="0"/>
              <a:t> </a:t>
            </a: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Anyagok fajtái, csoportosításuk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Fémek előállításának áttekintése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Színfémek</a:t>
            </a:r>
            <a:r>
              <a:rPr lang="hu-HU" dirty="0" smtClean="0"/>
              <a:t>, ötvözetek fogalma, fajtái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Fémek és ötvözetek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Vasötvözetek egyensúlyi kristályosodása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Egyensúlyitól eltérő átalakulások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A fémek tulajdonságának változtatási lehetőségei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Vasötvözetek hőkezelése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Szabványos acélok, öntöttvasak, </a:t>
            </a:r>
            <a:r>
              <a:rPr lang="hu-HU" dirty="0" smtClean="0"/>
              <a:t>áttekintése</a:t>
            </a:r>
            <a:r>
              <a:rPr lang="hu-HU" dirty="0" smtClean="0"/>
              <a:t>, </a:t>
            </a:r>
            <a:r>
              <a:rPr lang="hu-HU" dirty="0" smtClean="0"/>
              <a:t>előírásaik</a:t>
            </a:r>
          </a:p>
          <a:p>
            <a:pPr lvl="0"/>
            <a:r>
              <a:rPr lang="hu-HU" b="1" u="sng" dirty="0" smtClean="0"/>
              <a:t>Technológiák áttekintése: </a:t>
            </a:r>
            <a:r>
              <a:rPr lang="hu-HU" b="1" dirty="0" smtClean="0"/>
              <a:t> </a:t>
            </a:r>
            <a:endParaRPr lang="hu-HU" dirty="0" smtClean="0"/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Öntés kokillába, valamint egyszer vagy többször használatos formába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Porkohászat 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Képlékenyalakítás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Hegesztési eljárások áttekintése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Forrasztás, ragasztás</a:t>
            </a:r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r>
              <a:rPr lang="hu-HU" dirty="0" smtClean="0"/>
              <a:t> </a:t>
            </a:r>
          </a:p>
          <a:p>
            <a:endParaRPr lang="hu-HU" b="1" dirty="0" smtClean="0">
              <a:solidFill>
                <a:srgbClr val="FF0000"/>
              </a:solidFill>
            </a:endParaRPr>
          </a:p>
          <a:p>
            <a:endParaRPr lang="hu-HU" b="1" dirty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r>
              <a:rPr lang="hu-HU" sz="3200" b="1" dirty="0" smtClean="0">
                <a:solidFill>
                  <a:srgbClr val="FF0000"/>
                </a:solidFill>
                <a:hlinkClick r:id="rId3" action="ppaction://hlinkfile"/>
              </a:rPr>
              <a:t>Képzési program_2016.doc</a:t>
            </a:r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1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28600" y="1096037"/>
            <a:ext cx="8915399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Metallográfiai </a:t>
            </a:r>
            <a:r>
              <a:rPr lang="hu-HU" sz="2800" b="1" dirty="0" smtClean="0">
                <a:solidFill>
                  <a:srgbClr val="FF0000"/>
                </a:solidFill>
              </a:rPr>
              <a:t>anyagvizsgáló vasalapú </a:t>
            </a:r>
            <a:r>
              <a:rPr lang="hu-HU" sz="2800" b="1" dirty="0" smtClean="0">
                <a:solidFill>
                  <a:srgbClr val="FF0000"/>
                </a:solidFill>
              </a:rPr>
              <a:t>ötvözetekre</a:t>
            </a:r>
          </a:p>
          <a:p>
            <a:pPr lvl="0"/>
            <a:r>
              <a:rPr lang="hu-HU" b="1" u="sng" dirty="0" smtClean="0"/>
              <a:t>Anyagvizsgálat: </a:t>
            </a:r>
            <a:endParaRPr lang="hu-HU" dirty="0" smtClean="0"/>
          </a:p>
          <a:p>
            <a:pPr marL="80963" lvl="0" indent="-80963">
              <a:buFont typeface="Arial" pitchFamily="34" charset="0"/>
              <a:buChar char="•"/>
            </a:pPr>
            <a:r>
              <a:rPr lang="hu-HU" dirty="0" smtClean="0"/>
              <a:t>Az igénybevételek fajtái, az állapottényezők hatása, szívós, rideg képlékeny viselkedés</a:t>
            </a:r>
          </a:p>
          <a:p>
            <a:pPr marL="80963" lvl="0" indent="-80963">
              <a:buFont typeface="Arial" pitchFamily="34" charset="0"/>
              <a:buChar char="•"/>
            </a:pPr>
            <a:r>
              <a:rPr lang="hu-HU" dirty="0" smtClean="0"/>
              <a:t>Az anyagok tulajdonságai és azok vizsgálata-	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hu-HU" dirty="0" smtClean="0"/>
              <a:t>Vegyi összetétel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hu-HU" dirty="0" smtClean="0"/>
              <a:t>Mechanikai vizsgálatok (szakító, keménységmérés stb.)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hu-HU" dirty="0" smtClean="0"/>
              <a:t>Anyagkárosodások és vizsgálatuk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hu-HU" dirty="0" smtClean="0"/>
              <a:t>Technológiai vizsgálatok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hu-HU" dirty="0" err="1" smtClean="0"/>
              <a:t>Roncsolásmentes</a:t>
            </a:r>
            <a:r>
              <a:rPr lang="hu-HU" dirty="0" smtClean="0"/>
              <a:t> vizsgálatok </a:t>
            </a:r>
            <a:r>
              <a:rPr lang="hu-HU" dirty="0" smtClean="0"/>
              <a:t>áttekintése</a:t>
            </a:r>
          </a:p>
          <a:p>
            <a:pPr lvl="0"/>
            <a:r>
              <a:rPr lang="hu-HU" b="1" u="sng" dirty="0" smtClean="0"/>
              <a:t>Gyakorlattal összekötött műszer és </a:t>
            </a:r>
            <a:r>
              <a:rPr lang="hu-HU" b="1" u="sng" dirty="0" smtClean="0"/>
              <a:t>készülékismeret, önálló munka</a:t>
            </a:r>
            <a:r>
              <a:rPr lang="hu-HU" b="1" dirty="0" smtClean="0"/>
              <a:t> 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Vágás, beágyazás, hibák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Csiszoló-polírozó eszközök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Előkészítés a mikroszkópos vizsgálatokhoz (receptek, maratás, hibalehetőségek)</a:t>
            </a:r>
          </a:p>
          <a:p>
            <a:pPr lvl="0">
              <a:buFont typeface="Arial" pitchFamily="34" charset="0"/>
              <a:buChar char="•"/>
            </a:pPr>
            <a:r>
              <a:rPr lang="hu-HU" dirty="0" smtClean="0"/>
              <a:t>Mikroszkópok</a:t>
            </a:r>
            <a:endParaRPr lang="hu-HU" dirty="0" smtClean="0"/>
          </a:p>
          <a:p>
            <a:pPr>
              <a:buFont typeface="Arial" pitchFamily="34" charset="0"/>
              <a:buChar char="•"/>
              <a:tabLst>
                <a:tab pos="358775" algn="l"/>
              </a:tabLst>
            </a:pPr>
            <a:r>
              <a:rPr lang="hu-HU" dirty="0" smtClean="0"/>
              <a:t>-	Sztereó mikroszkópok</a:t>
            </a:r>
          </a:p>
          <a:p>
            <a:pPr>
              <a:buFont typeface="Arial" pitchFamily="34" charset="0"/>
              <a:buChar char="•"/>
              <a:tabLst>
                <a:tab pos="358775" algn="l"/>
              </a:tabLst>
            </a:pPr>
            <a:r>
              <a:rPr lang="hu-HU" dirty="0" smtClean="0"/>
              <a:t>-	Fénymikroszkópok</a:t>
            </a:r>
          </a:p>
          <a:p>
            <a:pPr>
              <a:buFont typeface="Arial" pitchFamily="34" charset="0"/>
              <a:buChar char="•"/>
              <a:tabLst>
                <a:tab pos="358775" algn="l"/>
              </a:tabLst>
            </a:pPr>
            <a:r>
              <a:rPr lang="hu-HU" dirty="0" smtClean="0"/>
              <a:t>-	Képfeldolgozás</a:t>
            </a:r>
          </a:p>
          <a:p>
            <a:pPr marL="80963" indent="-80963">
              <a:buFont typeface="Arial" pitchFamily="34" charset="0"/>
              <a:buChar char="•"/>
            </a:pPr>
            <a:endParaRPr lang="hu-HU" dirty="0" smtClean="0"/>
          </a:p>
          <a:p>
            <a:pPr lvl="0">
              <a:buFont typeface="Arial" pitchFamily="34" charset="0"/>
              <a:buChar char="•"/>
            </a:pPr>
            <a:endParaRPr lang="hu-HU" dirty="0" smtClean="0"/>
          </a:p>
          <a:p>
            <a:r>
              <a:rPr lang="hu-HU" dirty="0" smtClean="0"/>
              <a:t> </a:t>
            </a:r>
          </a:p>
          <a:p>
            <a:endParaRPr lang="hu-HU" b="1" dirty="0" smtClean="0">
              <a:solidFill>
                <a:srgbClr val="FF0000"/>
              </a:solidFill>
            </a:endParaRPr>
          </a:p>
          <a:p>
            <a:endParaRPr lang="hu-HU" b="1" dirty="0">
              <a:solidFill>
                <a:srgbClr val="FF0000"/>
              </a:solidFill>
            </a:endParaRPr>
          </a:p>
          <a:p>
            <a:endParaRPr lang="hu-HU" sz="3200" b="1" dirty="0" smtClean="0">
              <a:solidFill>
                <a:srgbClr val="FF0000"/>
              </a:solidFill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>
              <a:solidFill>
                <a:srgbClr val="FF0000"/>
              </a:solidFill>
              <a:hlinkClick r:id="rId3" action="ppaction://hlinkfile"/>
            </a:endParaRPr>
          </a:p>
          <a:p>
            <a:endParaRPr lang="hu-HU" sz="3200" b="1" dirty="0" smtClean="0">
              <a:solidFill>
                <a:srgbClr val="FF0000"/>
              </a:solidFill>
              <a:hlinkClick r:id="rId3" action="ppaction://hlinkfile"/>
            </a:endParaRPr>
          </a:p>
          <a:p>
            <a:r>
              <a:rPr lang="hu-HU" sz="3200" b="1" dirty="0" smtClean="0">
                <a:solidFill>
                  <a:srgbClr val="FF0000"/>
                </a:solidFill>
                <a:hlinkClick r:id="rId3" action="ppaction://hlinkfile"/>
              </a:rPr>
              <a:t>Képzési program_2016.doc</a:t>
            </a:r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1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2016. .03.17..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Laborvezetői Fórum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831E-82DE-4C3C-916C-1F04068B46D3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/>
          <a:srcRect l="19435" t="22243" r="34842" b="64522"/>
          <a:stretch/>
        </p:blipFill>
        <p:spPr>
          <a:xfrm>
            <a:off x="0" y="0"/>
            <a:ext cx="9144000" cy="14881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4447" y="1177680"/>
            <a:ext cx="83551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FF0000"/>
                </a:solidFill>
              </a:rPr>
              <a:t>Szervezők: </a:t>
            </a:r>
            <a:endParaRPr lang="hu-HU" sz="3200" b="1" dirty="0">
              <a:solidFill>
                <a:srgbClr val="FF0000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  </a:t>
            </a:r>
            <a:r>
              <a:rPr lang="hu-HU" sz="2400" dirty="0" err="1" smtClean="0"/>
              <a:t>Universitás</a:t>
            </a:r>
            <a:r>
              <a:rPr lang="hu-HU" sz="2400" dirty="0" smtClean="0"/>
              <a:t> Győr Nonprofit Kft . Oktatási Üzletág</a:t>
            </a:r>
          </a:p>
          <a:p>
            <a:pPr algn="ctr"/>
            <a:endParaRPr lang="hu-HU" sz="2400" dirty="0"/>
          </a:p>
          <a:p>
            <a:pPr algn="ctr"/>
            <a:r>
              <a:rPr lang="hu-HU" sz="2400" dirty="0" smtClean="0"/>
              <a:t>Széchenyi István Egyetem Anyagtudományi és Technológiai Tanszék</a:t>
            </a:r>
          </a:p>
          <a:p>
            <a:pPr algn="ctr"/>
            <a:r>
              <a:rPr lang="hu-HU" sz="2400" dirty="0" smtClean="0"/>
              <a:t>Magyar Anyagvizsgálók Egyesülete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err="1" smtClean="0"/>
              <a:t>Grimas</a:t>
            </a:r>
            <a:r>
              <a:rPr lang="hu-HU" sz="2400" dirty="0" smtClean="0"/>
              <a:t> Ipari és Kereskedelmi Kft</a:t>
            </a:r>
            <a:endParaRPr lang="hu-HU" sz="2400" dirty="0"/>
          </a:p>
          <a:p>
            <a:pPr algn="ctr"/>
            <a:endParaRPr lang="hu-HU" sz="2400" dirty="0" smtClean="0"/>
          </a:p>
          <a:p>
            <a:r>
              <a:rPr lang="hu-HU" sz="2400" b="1" dirty="0" smtClean="0"/>
              <a:t>Meghirdetve: 2016. április 11-15.</a:t>
            </a:r>
            <a:endParaRPr lang="hu-HU" sz="2400" b="1" dirty="0"/>
          </a:p>
          <a:p>
            <a:endParaRPr lang="hu-H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5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–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735</Words>
  <Application>Microsoft Office PowerPoint</Application>
  <PresentationFormat>Diavetítés a képernyőre (4:3 oldalarány)</PresentationFormat>
  <Paragraphs>266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Szabványosítás, összefogás és együttműködés lehetőségei a magyar nyelvű szabványmagyarázatokra, értelmezésre Az egyezőségi nyilatkozatok hatékonyabb kezelési lehetőségei</dc:title>
  <dc:creator>Felhasználó</dc:creator>
  <cp:lastModifiedBy>DrCsizmazia Ferencné</cp:lastModifiedBy>
  <cp:revision>28</cp:revision>
  <dcterms:created xsi:type="dcterms:W3CDTF">2015-03-11T14:23:03Z</dcterms:created>
  <dcterms:modified xsi:type="dcterms:W3CDTF">2016-03-16T12:46:48Z</dcterms:modified>
</cp:coreProperties>
</file>