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265" r:id="rId3"/>
    <p:sldId id="343" r:id="rId4"/>
    <p:sldId id="342" r:id="rId5"/>
    <p:sldId id="364" r:id="rId6"/>
    <p:sldId id="369" r:id="rId7"/>
    <p:sldId id="370" r:id="rId8"/>
    <p:sldId id="386" r:id="rId9"/>
    <p:sldId id="375" r:id="rId10"/>
    <p:sldId id="394" r:id="rId11"/>
    <p:sldId id="395" r:id="rId12"/>
    <p:sldId id="376" r:id="rId13"/>
    <p:sldId id="377" r:id="rId14"/>
    <p:sldId id="378" r:id="rId15"/>
    <p:sldId id="379" r:id="rId16"/>
    <p:sldId id="385" r:id="rId17"/>
    <p:sldId id="390" r:id="rId18"/>
    <p:sldId id="380" r:id="rId19"/>
    <p:sldId id="381" r:id="rId20"/>
    <p:sldId id="382" r:id="rId21"/>
    <p:sldId id="392" r:id="rId22"/>
    <p:sldId id="384" r:id="rId23"/>
    <p:sldId id="391" r:id="rId24"/>
    <p:sldId id="383" r:id="rId25"/>
    <p:sldId id="393" r:id="rId26"/>
    <p:sldId id="388" r:id="rId27"/>
    <p:sldId id="389" r:id="rId28"/>
    <p:sldId id="371" r:id="rId29"/>
    <p:sldId id="372" r:id="rId30"/>
    <p:sldId id="373" r:id="rId31"/>
    <p:sldId id="368" r:id="rId32"/>
    <p:sldId id="341" r:id="rId33"/>
    <p:sldId id="344" r:id="rId34"/>
    <p:sldId id="352" r:id="rId35"/>
    <p:sldId id="353" r:id="rId36"/>
    <p:sldId id="354" r:id="rId37"/>
    <p:sldId id="345" r:id="rId38"/>
    <p:sldId id="346" r:id="rId39"/>
    <p:sldId id="351" r:id="rId40"/>
    <p:sldId id="356" r:id="rId41"/>
    <p:sldId id="357" r:id="rId42"/>
    <p:sldId id="363" r:id="rId43"/>
    <p:sldId id="358" r:id="rId44"/>
    <p:sldId id="359" r:id="rId45"/>
    <p:sldId id="361" r:id="rId46"/>
    <p:sldId id="362" r:id="rId47"/>
    <p:sldId id="365" r:id="rId48"/>
    <p:sldId id="366" r:id="rId49"/>
    <p:sldId id="367" r:id="rId50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  <a:srgbClr val="FF3300"/>
    <a:srgbClr val="0000FF"/>
    <a:srgbClr val="008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79195" autoAdjust="0"/>
  </p:normalViewPr>
  <p:slideViewPr>
    <p:cSldViewPr>
      <p:cViewPr varScale="1">
        <p:scale>
          <a:sx n="50" d="100"/>
          <a:sy n="50" d="100"/>
        </p:scale>
        <p:origin x="-10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0D7D-F870-4647-B31C-58CB3E4319BC}" type="datetimeFigureOut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CB1C1-CB08-4C67-9902-893786F2AE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9943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B0F58-83D7-4455-BD6D-7A924E9960C0}" type="datetimeFigureOut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BB143-5AE1-4ED3-B0A7-41EE141AD52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240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Első ránézésre a jogi keretek sarokköveinek</a:t>
            </a:r>
            <a:r>
              <a:rPr lang="hu-HU" baseline="0" dirty="0" smtClean="0"/>
              <a:t> </a:t>
            </a:r>
            <a:r>
              <a:rPr lang="hu-HU" dirty="0" smtClean="0"/>
              <a:t>struktúrája.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23762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Első ránézésre a jogi keretek sarokköveinek</a:t>
            </a:r>
            <a:r>
              <a:rPr lang="hu-HU" baseline="0" dirty="0" smtClean="0"/>
              <a:t> </a:t>
            </a:r>
            <a:r>
              <a:rPr lang="hu-HU" dirty="0" smtClean="0"/>
              <a:t>struktúrája.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23762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Első ránézésre a jogi keretek sarokköveinek</a:t>
            </a:r>
            <a:r>
              <a:rPr lang="hu-HU" baseline="0" dirty="0" smtClean="0"/>
              <a:t> </a:t>
            </a:r>
            <a:r>
              <a:rPr lang="hu-HU" dirty="0" smtClean="0"/>
              <a:t>struktúrája.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23762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Első ránézésre a jogi keretek sarokköveinek</a:t>
            </a:r>
            <a:r>
              <a:rPr lang="hu-HU" baseline="0" dirty="0" smtClean="0"/>
              <a:t> </a:t>
            </a:r>
            <a:r>
              <a:rPr lang="hu-HU" dirty="0" smtClean="0"/>
              <a:t>struktúrája.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23762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Első ránézésre a jogi keretek sarokköveinek</a:t>
            </a:r>
            <a:r>
              <a:rPr lang="hu-HU" baseline="0" dirty="0" smtClean="0"/>
              <a:t> </a:t>
            </a:r>
            <a:r>
              <a:rPr lang="hu-HU" dirty="0" smtClean="0"/>
              <a:t>struktúrája.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23762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Első ránézésre a jogi keretek sarokköveinek</a:t>
            </a:r>
            <a:r>
              <a:rPr lang="hu-HU" baseline="0" dirty="0" smtClean="0"/>
              <a:t> </a:t>
            </a:r>
            <a:r>
              <a:rPr lang="hu-HU" dirty="0" smtClean="0"/>
              <a:t>struktúrája.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23762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Első ránézésre a jogi keretek sarokköveinek</a:t>
            </a:r>
            <a:r>
              <a:rPr lang="hu-HU" baseline="0" dirty="0" smtClean="0"/>
              <a:t> </a:t>
            </a:r>
            <a:r>
              <a:rPr lang="hu-HU" dirty="0" smtClean="0"/>
              <a:t>struktúrája.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23762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Első ránézésre a jogi keretek sarokköveinek</a:t>
            </a:r>
            <a:r>
              <a:rPr lang="hu-HU" baseline="0" dirty="0" smtClean="0"/>
              <a:t> </a:t>
            </a:r>
            <a:r>
              <a:rPr lang="hu-HU" dirty="0" smtClean="0"/>
              <a:t>struktúrája.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23762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Első ránézésre a jogi keretek sarokköveinek</a:t>
            </a:r>
            <a:r>
              <a:rPr lang="hu-HU" baseline="0" dirty="0" smtClean="0"/>
              <a:t> </a:t>
            </a:r>
            <a:r>
              <a:rPr lang="hu-HU" dirty="0" smtClean="0"/>
              <a:t>struktúrája.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23762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Első ránézésre a jogi keretek sarokköveinek</a:t>
            </a:r>
            <a:r>
              <a:rPr lang="hu-HU" baseline="0" dirty="0" smtClean="0"/>
              <a:t> </a:t>
            </a:r>
            <a:r>
              <a:rPr lang="hu-HU" dirty="0" smtClean="0"/>
              <a:t>struktúrája.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2376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Első ránézésre a jogi keretek sarokköveinek</a:t>
            </a:r>
            <a:r>
              <a:rPr lang="hu-HU" baseline="0" dirty="0" smtClean="0"/>
              <a:t> </a:t>
            </a:r>
            <a:r>
              <a:rPr lang="hu-HU" dirty="0" smtClean="0"/>
              <a:t>struktúrája.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Első ránézésre a jogi keretek sarokköveinek</a:t>
            </a:r>
            <a:r>
              <a:rPr lang="hu-HU" baseline="0" dirty="0" smtClean="0"/>
              <a:t> </a:t>
            </a:r>
            <a:r>
              <a:rPr lang="hu-HU" dirty="0" smtClean="0"/>
              <a:t>struktúrája.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23762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Első ránézésre a jogi keretek sarokköveinek</a:t>
            </a:r>
            <a:r>
              <a:rPr lang="hu-HU" baseline="0" dirty="0" smtClean="0"/>
              <a:t> </a:t>
            </a:r>
            <a:r>
              <a:rPr lang="hu-HU" dirty="0" smtClean="0"/>
              <a:t>struktúrája.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23762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Első ránézésre a jogi keretek sarokköveinek</a:t>
            </a:r>
            <a:r>
              <a:rPr lang="hu-HU" baseline="0" dirty="0" smtClean="0"/>
              <a:t> </a:t>
            </a:r>
            <a:r>
              <a:rPr lang="hu-HU" dirty="0" smtClean="0"/>
              <a:t>struktúrája.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23762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Első ránézésre a jogi keretek sarokköveinek</a:t>
            </a:r>
            <a:r>
              <a:rPr lang="hu-HU" baseline="0" dirty="0" smtClean="0"/>
              <a:t> </a:t>
            </a:r>
            <a:r>
              <a:rPr lang="hu-HU" dirty="0" smtClean="0"/>
              <a:t>struktúrája.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23762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Első ránézésre a jogi keretek sarokköveinek</a:t>
            </a:r>
            <a:r>
              <a:rPr lang="hu-HU" baseline="0" dirty="0" smtClean="0"/>
              <a:t> </a:t>
            </a:r>
            <a:r>
              <a:rPr lang="hu-HU" dirty="0" smtClean="0"/>
              <a:t>struktúrája.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23762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Első ránézésre a jogi keretek sarokköveinek</a:t>
            </a:r>
            <a:r>
              <a:rPr lang="hu-HU" baseline="0" dirty="0" smtClean="0"/>
              <a:t> </a:t>
            </a:r>
            <a:r>
              <a:rPr lang="hu-HU" dirty="0" smtClean="0"/>
              <a:t>struktúrája.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23762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Első ránézésre a jogi keretek sarokköveinek</a:t>
            </a:r>
            <a:r>
              <a:rPr lang="hu-HU" baseline="0" dirty="0" smtClean="0"/>
              <a:t> </a:t>
            </a:r>
            <a:r>
              <a:rPr lang="hu-HU" dirty="0" smtClean="0"/>
              <a:t>struktúrája.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23762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Első ránézésre a jogi keretek sarokköveinek</a:t>
            </a:r>
            <a:r>
              <a:rPr lang="hu-HU" baseline="0" dirty="0" smtClean="0"/>
              <a:t> </a:t>
            </a:r>
            <a:r>
              <a:rPr lang="hu-HU" dirty="0" smtClean="0"/>
              <a:t>struktúrája.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23762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Első ránézésre a jogi keretek sarokköveinek</a:t>
            </a:r>
            <a:r>
              <a:rPr lang="hu-HU" baseline="0" dirty="0" smtClean="0"/>
              <a:t> </a:t>
            </a:r>
            <a:r>
              <a:rPr lang="hu-HU" dirty="0" smtClean="0"/>
              <a:t>struktúrája.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23762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Első ránézésre a jogi keretek sarokköveinek</a:t>
            </a:r>
            <a:r>
              <a:rPr lang="hu-HU" baseline="0" dirty="0" smtClean="0"/>
              <a:t> </a:t>
            </a:r>
            <a:r>
              <a:rPr lang="hu-HU" dirty="0" smtClean="0"/>
              <a:t>struktúrája.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2376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radioaktív áruk tengeri szállítási biztonságának</a:t>
            </a:r>
            <a:r>
              <a:rPr lang="hu-HU" baseline="0" dirty="0" smtClean="0"/>
              <a:t> szabályozása a légihez viszonyítva kevésbé szigorú, még kiégett fűtőelemek szállításánál is kezelhető volt.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radioaktív áruk tengeri szállítási biztonságának</a:t>
            </a:r>
            <a:r>
              <a:rPr lang="hu-HU" baseline="0" dirty="0" smtClean="0"/>
              <a:t> szabályozása a légihez viszonyítva kevésbé szigorú, még kiégett fűtőelemek szállításánál is kezelhető volt.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33</a:t>
            </a:fld>
            <a:endParaRPr lang="hu-H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radioaktív áruk tengeri szállítási biztonságának</a:t>
            </a:r>
            <a:r>
              <a:rPr lang="hu-HU" baseline="0" dirty="0" smtClean="0"/>
              <a:t> szabályozása a légihez viszonyítva kevésbé szigorú, még kiégett fűtőelemek szállításánál is kezelhető volt.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34</a:t>
            </a:fld>
            <a:endParaRPr lang="hu-H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radioaktív áruk tengeri szállítási biztonságának</a:t>
            </a:r>
            <a:r>
              <a:rPr lang="hu-HU" baseline="0" dirty="0" smtClean="0"/>
              <a:t> szabályozása a légihez viszonyítva kevésbé szigorú, még kiégett fűtőelemek szállításánál is kezelhető volt.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35</a:t>
            </a:fld>
            <a:endParaRPr lang="hu-H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radioaktív áruk tengeri szállítási biztonságának</a:t>
            </a:r>
            <a:r>
              <a:rPr lang="hu-HU" baseline="0" dirty="0" smtClean="0"/>
              <a:t> szabályozása a légihez viszonyítva kevésbé szigorú, még kiégett fűtőelemek szállításánál is kezelhető volt.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36</a:t>
            </a:fld>
            <a:endParaRPr lang="hu-H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dirty="0" smtClean="0"/>
              <a:t>Az </a:t>
            </a:r>
            <a:r>
              <a:rPr lang="hu-HU" dirty="0" err="1" smtClean="0"/>
              <a:t>NFMr</a:t>
            </a:r>
            <a:r>
              <a:rPr lang="hu-HU" dirty="0" smtClean="0"/>
              <a:t>. az </a:t>
            </a:r>
            <a:r>
              <a:rPr lang="hu-HU" i="1" dirty="0" smtClean="0"/>
              <a:t>Egyezmények</a:t>
            </a:r>
            <a:r>
              <a:rPr lang="hu-HU" dirty="0" smtClean="0"/>
              <a:t> alapján kigyűjti az illetékes nemzeti hatóság jóváhagyási</a:t>
            </a:r>
            <a:r>
              <a:rPr lang="hu-HU" baseline="0" dirty="0" smtClean="0"/>
              <a:t> feladatait és egyben eljárási kereteket is ad. </a:t>
            </a:r>
            <a:endParaRPr lang="en-US" dirty="0" smtClean="0"/>
          </a:p>
        </p:txBody>
      </p:sp>
      <p:sp>
        <p:nvSpPr>
          <p:cNvPr id="3686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127F29-77E3-4266-8D8C-4362679B1FB9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dirty="0" smtClean="0"/>
              <a:t>Az </a:t>
            </a:r>
            <a:r>
              <a:rPr lang="hu-HU" dirty="0" err="1" smtClean="0"/>
              <a:t>NFMr</a:t>
            </a:r>
            <a:r>
              <a:rPr lang="hu-HU" dirty="0" smtClean="0"/>
              <a:t>. az </a:t>
            </a:r>
            <a:r>
              <a:rPr lang="hu-HU" i="1" dirty="0" smtClean="0"/>
              <a:t>Egyezmények</a:t>
            </a:r>
            <a:r>
              <a:rPr lang="hu-HU" dirty="0" smtClean="0"/>
              <a:t> alapján kigyűjti az illetékes nemzeti hatóság jóváhagyási</a:t>
            </a:r>
            <a:r>
              <a:rPr lang="hu-HU" baseline="0" dirty="0" smtClean="0"/>
              <a:t> feladatait és egyben eljárási kereteket is ad. </a:t>
            </a:r>
            <a:endParaRPr lang="en-US" dirty="0" smtClean="0"/>
          </a:p>
        </p:txBody>
      </p:sp>
      <p:sp>
        <p:nvSpPr>
          <p:cNvPr id="3686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127F29-77E3-4266-8D8C-4362679B1FB9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dirty="0" smtClean="0"/>
              <a:t>Az </a:t>
            </a:r>
            <a:r>
              <a:rPr lang="hu-HU" dirty="0" err="1" smtClean="0"/>
              <a:t>NFMr</a:t>
            </a:r>
            <a:r>
              <a:rPr lang="hu-HU" dirty="0" smtClean="0"/>
              <a:t>. az </a:t>
            </a:r>
            <a:r>
              <a:rPr lang="hu-HU" i="1" dirty="0" smtClean="0"/>
              <a:t>Egyezmények</a:t>
            </a:r>
            <a:r>
              <a:rPr lang="hu-HU" dirty="0" smtClean="0"/>
              <a:t> alapján kigyűjti az illetékes nemzeti hatóság jóváhagyási</a:t>
            </a:r>
            <a:r>
              <a:rPr lang="hu-HU" baseline="0" dirty="0" smtClean="0"/>
              <a:t> feladatait és egyben eljárási kereteket is ad. </a:t>
            </a:r>
            <a:endParaRPr lang="en-US" dirty="0" smtClean="0"/>
          </a:p>
        </p:txBody>
      </p:sp>
      <p:sp>
        <p:nvSpPr>
          <p:cNvPr id="3686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127F29-77E3-4266-8D8C-4362679B1FB9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dirty="0" smtClean="0"/>
              <a:t>Az </a:t>
            </a:r>
            <a:r>
              <a:rPr lang="hu-HU" dirty="0" err="1" smtClean="0"/>
              <a:t>NFMr</a:t>
            </a:r>
            <a:r>
              <a:rPr lang="hu-HU" dirty="0" smtClean="0"/>
              <a:t>. az </a:t>
            </a:r>
            <a:r>
              <a:rPr lang="hu-HU" i="1" dirty="0" smtClean="0"/>
              <a:t>Egyezmények</a:t>
            </a:r>
            <a:r>
              <a:rPr lang="hu-HU" dirty="0" smtClean="0"/>
              <a:t> alapján kigyűjti az illetékes nemzeti hatóság jóváhagyási</a:t>
            </a:r>
            <a:r>
              <a:rPr lang="hu-HU" baseline="0" dirty="0" smtClean="0"/>
              <a:t> feladatait és egyben eljárási kereteket is ad. </a:t>
            </a:r>
            <a:endParaRPr lang="en-US" dirty="0" smtClean="0"/>
          </a:p>
        </p:txBody>
      </p:sp>
      <p:sp>
        <p:nvSpPr>
          <p:cNvPr id="3686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127F29-77E3-4266-8D8C-4362679B1FB9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dirty="0" smtClean="0"/>
              <a:t>Az </a:t>
            </a:r>
            <a:r>
              <a:rPr lang="hu-HU" dirty="0" err="1" smtClean="0"/>
              <a:t>NFMr</a:t>
            </a:r>
            <a:r>
              <a:rPr lang="hu-HU" dirty="0" smtClean="0"/>
              <a:t>. az </a:t>
            </a:r>
            <a:r>
              <a:rPr lang="hu-HU" i="1" dirty="0" smtClean="0"/>
              <a:t>Egyezmények</a:t>
            </a:r>
            <a:r>
              <a:rPr lang="hu-HU" dirty="0" smtClean="0"/>
              <a:t> alapján kigyűjti az illetékes nemzeti hatóság jóváhagyási</a:t>
            </a:r>
            <a:r>
              <a:rPr lang="hu-HU" baseline="0" dirty="0" smtClean="0"/>
              <a:t> feladatait és egyben eljárási kereteket is ad. </a:t>
            </a:r>
            <a:endParaRPr lang="en-US" dirty="0" smtClean="0"/>
          </a:p>
        </p:txBody>
      </p:sp>
      <p:sp>
        <p:nvSpPr>
          <p:cNvPr id="3686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127F29-77E3-4266-8D8C-4362679B1FB9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dirty="0" smtClean="0"/>
              <a:t>Az </a:t>
            </a:r>
            <a:r>
              <a:rPr lang="hu-HU" dirty="0" err="1" smtClean="0"/>
              <a:t>NFMr</a:t>
            </a:r>
            <a:r>
              <a:rPr lang="hu-HU" dirty="0" smtClean="0"/>
              <a:t>. az </a:t>
            </a:r>
            <a:r>
              <a:rPr lang="hu-HU" i="1" dirty="0" smtClean="0"/>
              <a:t>Egyezmények</a:t>
            </a:r>
            <a:r>
              <a:rPr lang="hu-HU" dirty="0" smtClean="0"/>
              <a:t> alapján kigyűjti az illetékes nemzeti hatóság jóváhagyási</a:t>
            </a:r>
            <a:r>
              <a:rPr lang="hu-HU" baseline="0" dirty="0" smtClean="0"/>
              <a:t> feladatait és egyben eljárási kereteket is ad. </a:t>
            </a:r>
            <a:endParaRPr lang="en-US" dirty="0" smtClean="0"/>
          </a:p>
        </p:txBody>
      </p:sp>
      <p:sp>
        <p:nvSpPr>
          <p:cNvPr id="3686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127F29-77E3-4266-8D8C-4362679B1FB9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radioaktív áruk tengeri szállítási biztonságának</a:t>
            </a:r>
            <a:r>
              <a:rPr lang="hu-HU" baseline="0" dirty="0" smtClean="0"/>
              <a:t> szabályozása a légihez viszonyítva kevésbé szigorú, még kiégett fűtőelemek szállításánál is kezelhető volt.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dirty="0" smtClean="0"/>
              <a:t>Az </a:t>
            </a:r>
            <a:r>
              <a:rPr lang="hu-HU" dirty="0" err="1" smtClean="0"/>
              <a:t>NFMr</a:t>
            </a:r>
            <a:r>
              <a:rPr lang="hu-HU" dirty="0" smtClean="0"/>
              <a:t>. az </a:t>
            </a:r>
            <a:r>
              <a:rPr lang="hu-HU" i="1" dirty="0" smtClean="0"/>
              <a:t>Egyezmények</a:t>
            </a:r>
            <a:r>
              <a:rPr lang="hu-HU" dirty="0" smtClean="0"/>
              <a:t> alapján kigyűjti az illetékes nemzeti hatóság jóváhagyási</a:t>
            </a:r>
            <a:r>
              <a:rPr lang="hu-HU" baseline="0" dirty="0" smtClean="0"/>
              <a:t> feladatait és egyben eljárási kereteket is ad. </a:t>
            </a:r>
            <a:endParaRPr lang="en-US" dirty="0" smtClean="0"/>
          </a:p>
        </p:txBody>
      </p:sp>
      <p:sp>
        <p:nvSpPr>
          <p:cNvPr id="3686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127F29-77E3-4266-8D8C-4362679B1FB9}" type="slidenum">
              <a:rPr lang="en-US" smtClean="0"/>
              <a:pPr/>
              <a:t>43</a:t>
            </a:fld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dirty="0" smtClean="0"/>
              <a:t>Az </a:t>
            </a:r>
            <a:r>
              <a:rPr lang="hu-HU" dirty="0" err="1" smtClean="0"/>
              <a:t>NFMr</a:t>
            </a:r>
            <a:r>
              <a:rPr lang="hu-HU" dirty="0" smtClean="0"/>
              <a:t>. az </a:t>
            </a:r>
            <a:r>
              <a:rPr lang="hu-HU" i="1" dirty="0" smtClean="0"/>
              <a:t>Egyezmények</a:t>
            </a:r>
            <a:r>
              <a:rPr lang="hu-HU" dirty="0" smtClean="0"/>
              <a:t> alapján kigyűjti az illetékes nemzeti hatóság jóváhagyási</a:t>
            </a:r>
            <a:r>
              <a:rPr lang="hu-HU" baseline="0" dirty="0" smtClean="0"/>
              <a:t> feladatait és egyben eljárási kereteket is ad. </a:t>
            </a:r>
            <a:endParaRPr lang="en-US" dirty="0" smtClean="0"/>
          </a:p>
        </p:txBody>
      </p:sp>
      <p:sp>
        <p:nvSpPr>
          <p:cNvPr id="3686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127F29-77E3-4266-8D8C-4362679B1FB9}" type="slidenum">
              <a:rPr lang="en-US" smtClean="0"/>
              <a:pPr/>
              <a:t>44</a:t>
            </a:fld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dirty="0" smtClean="0"/>
              <a:t>Az </a:t>
            </a:r>
            <a:r>
              <a:rPr lang="hu-HU" dirty="0" err="1" smtClean="0"/>
              <a:t>NFMr</a:t>
            </a:r>
            <a:r>
              <a:rPr lang="hu-HU" dirty="0" smtClean="0"/>
              <a:t>. az </a:t>
            </a:r>
            <a:r>
              <a:rPr lang="hu-HU" i="1" dirty="0" smtClean="0"/>
              <a:t>Egyezmények</a:t>
            </a:r>
            <a:r>
              <a:rPr lang="hu-HU" dirty="0" smtClean="0"/>
              <a:t> alapján kigyűjti az illetékes nemzeti hatóság jóváhagyási</a:t>
            </a:r>
            <a:r>
              <a:rPr lang="hu-HU" baseline="0" dirty="0" smtClean="0"/>
              <a:t> feladatait és egyben eljárási kereteket is ad. </a:t>
            </a:r>
            <a:endParaRPr lang="en-US" dirty="0" smtClean="0"/>
          </a:p>
        </p:txBody>
      </p:sp>
      <p:sp>
        <p:nvSpPr>
          <p:cNvPr id="3686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127F29-77E3-4266-8D8C-4362679B1FB9}" type="slidenum">
              <a:rPr lang="en-US" smtClean="0"/>
              <a:pPr/>
              <a:t>45</a:t>
            </a:fld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dirty="0" smtClean="0"/>
              <a:t>Az </a:t>
            </a:r>
            <a:r>
              <a:rPr lang="hu-HU" dirty="0" err="1" smtClean="0"/>
              <a:t>NFMr</a:t>
            </a:r>
            <a:r>
              <a:rPr lang="hu-HU" dirty="0" smtClean="0"/>
              <a:t>. az </a:t>
            </a:r>
            <a:r>
              <a:rPr lang="hu-HU" i="1" dirty="0" smtClean="0"/>
              <a:t>Egyezmények</a:t>
            </a:r>
            <a:r>
              <a:rPr lang="hu-HU" dirty="0" smtClean="0"/>
              <a:t> alapján kigyűjti az illetékes nemzeti hatóság jóváhagyási</a:t>
            </a:r>
            <a:r>
              <a:rPr lang="hu-HU" baseline="0" dirty="0" smtClean="0"/>
              <a:t> feladatait és egyben eljárási kereteket is ad. </a:t>
            </a:r>
            <a:endParaRPr lang="en-US" dirty="0" smtClean="0"/>
          </a:p>
        </p:txBody>
      </p:sp>
      <p:sp>
        <p:nvSpPr>
          <p:cNvPr id="3686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127F29-77E3-4266-8D8C-4362679B1FB9}" type="slidenum">
              <a:rPr lang="en-US" smtClean="0"/>
              <a:pPr/>
              <a:t>46</a:t>
            </a:fld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radioaktív áruk tengeri szállítási biztonságának</a:t>
            </a:r>
            <a:r>
              <a:rPr lang="hu-HU" baseline="0" dirty="0" smtClean="0"/>
              <a:t> szabályozása a légihez viszonyítva kevésbé szigorú, még kiégett fűtőelemek szállításánál is kezelhető volt.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47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211117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radioaktív áruk tengeri szállítási biztonságának</a:t>
            </a:r>
            <a:r>
              <a:rPr lang="hu-HU" baseline="0" dirty="0" smtClean="0"/>
              <a:t> szabályozása a légihez viszonyítva kevésbé szigorú, még kiégett fűtőelemek szállításánál is kezelhető volt.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48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214810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radioaktív áruk tengeri szállítási biztonságának</a:t>
            </a:r>
            <a:r>
              <a:rPr lang="hu-HU" baseline="0" dirty="0" smtClean="0"/>
              <a:t> szabályozása a légihez viszonyítva kevésbé szigorú, még kiégett fűtőelemek szállításánál is kezelhető volt.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49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4772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Első ránézésre a jogi keretek sarokköveinek</a:t>
            </a:r>
            <a:r>
              <a:rPr lang="hu-HU" baseline="0" dirty="0" smtClean="0"/>
              <a:t> </a:t>
            </a:r>
            <a:r>
              <a:rPr lang="hu-HU" dirty="0" smtClean="0"/>
              <a:t>struktúrája.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2376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Első ránézésre a jogi keretek sarokköveinek</a:t>
            </a:r>
            <a:r>
              <a:rPr lang="hu-HU" baseline="0" dirty="0" smtClean="0"/>
              <a:t> </a:t>
            </a:r>
            <a:r>
              <a:rPr lang="hu-HU" dirty="0" smtClean="0"/>
              <a:t>struktúrája.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2376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Első ránézésre a jogi keretek sarokköveinek</a:t>
            </a:r>
            <a:r>
              <a:rPr lang="hu-HU" baseline="0" dirty="0" smtClean="0"/>
              <a:t> </a:t>
            </a:r>
            <a:r>
              <a:rPr lang="hu-HU" dirty="0" smtClean="0"/>
              <a:t>struktúrája.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2376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Első ránézésre a jogi keretek sarokköveinek</a:t>
            </a:r>
            <a:r>
              <a:rPr lang="hu-HU" baseline="0" dirty="0" smtClean="0"/>
              <a:t> </a:t>
            </a:r>
            <a:r>
              <a:rPr lang="hu-HU" dirty="0" smtClean="0"/>
              <a:t>struktúrája.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2376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Első ránézésre a jogi keretek sarokköveinek</a:t>
            </a:r>
            <a:r>
              <a:rPr lang="hu-HU" baseline="0" dirty="0" smtClean="0"/>
              <a:t> </a:t>
            </a:r>
            <a:r>
              <a:rPr lang="hu-HU" dirty="0" smtClean="0"/>
              <a:t>struktúrája.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B143-5AE1-4ED3-B0A7-41EE141AD527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2376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yitó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CC61-87F7-47E9-A19B-71A11599712D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OAH Hatósági fórum, 2016. február 25.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ines lekerekítet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6C0A-DC22-49E3-B823-B087F905CD20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OAH Hatósági fórum, 2016. február 25.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Lekerekített téglalap 8"/>
          <p:cNvSpPr/>
          <p:nvPr userDrawn="1"/>
        </p:nvSpPr>
        <p:spPr>
          <a:xfrm>
            <a:off x="428596" y="2500306"/>
            <a:ext cx="8286808" cy="3214710"/>
          </a:xfrm>
          <a:prstGeom prst="roundRect">
            <a:avLst>
              <a:gd name="adj" fmla="val 842"/>
            </a:avLst>
          </a:prstGeom>
          <a:solidFill>
            <a:srgbClr val="3AAACF"/>
          </a:solidFill>
          <a:ln w="6350">
            <a:solidFill>
              <a:srgbClr val="3F66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Mintaszöveg</a:t>
            </a:r>
            <a:endParaRPr lang="hu-HU" dirty="0"/>
          </a:p>
        </p:txBody>
      </p:sp>
      <p:sp>
        <p:nvSpPr>
          <p:cNvPr id="10" name="Lekerekített téglalap 9"/>
          <p:cNvSpPr/>
          <p:nvPr userDrawn="1"/>
        </p:nvSpPr>
        <p:spPr>
          <a:xfrm>
            <a:off x="428596" y="1857364"/>
            <a:ext cx="2357454" cy="347666"/>
          </a:xfrm>
          <a:prstGeom prst="roundRect">
            <a:avLst>
              <a:gd name="adj" fmla="val 8148"/>
            </a:avLst>
          </a:prstGeom>
          <a:solidFill>
            <a:srgbClr val="3AAACF"/>
          </a:solidFill>
          <a:ln w="6350">
            <a:solidFill>
              <a:srgbClr val="3F66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MINTASZÖVEG</a:t>
            </a:r>
            <a:endParaRPr lang="hu-HU" sz="16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E1D22"/>
                </a:solidFill>
              </a:defRPr>
            </a:lvl1pPr>
            <a:lvl2pPr>
              <a:defRPr>
                <a:solidFill>
                  <a:srgbClr val="0E1D22"/>
                </a:solidFill>
              </a:defRPr>
            </a:lvl2pPr>
            <a:lvl3pPr>
              <a:defRPr>
                <a:solidFill>
                  <a:srgbClr val="0E1D22"/>
                </a:solidFill>
              </a:defRPr>
            </a:lvl3pPr>
            <a:lvl4pPr>
              <a:defRPr>
                <a:solidFill>
                  <a:srgbClr val="0E1D22"/>
                </a:solidFill>
              </a:defRPr>
            </a:lvl4pPr>
            <a:lvl5pPr>
              <a:defRPr>
                <a:solidFill>
                  <a:srgbClr val="0E1D2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8148-969E-4E01-8ADF-CFBCD01713CF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OAH Hatósági fórum, 2016. február 25.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0" cap="all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E7F37-CA74-4DF0-9B98-D8E4D8210413}" type="datetime1">
              <a:rPr lang="hu-HU" smtClean="0"/>
              <a:pPr/>
              <a:t>2016.03.17.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E1D22"/>
                </a:solidFill>
              </a:defRPr>
            </a:lvl1pPr>
            <a:lvl2pPr>
              <a:defRPr sz="2400">
                <a:solidFill>
                  <a:srgbClr val="0E1D22"/>
                </a:solidFill>
              </a:defRPr>
            </a:lvl2pPr>
            <a:lvl3pPr>
              <a:defRPr sz="2000">
                <a:solidFill>
                  <a:srgbClr val="0E1D22"/>
                </a:solidFill>
              </a:defRPr>
            </a:lvl3pPr>
            <a:lvl4pPr>
              <a:defRPr sz="1800">
                <a:solidFill>
                  <a:srgbClr val="0E1D22"/>
                </a:solidFill>
              </a:defRPr>
            </a:lvl4pPr>
            <a:lvl5pPr>
              <a:defRPr sz="1800">
                <a:solidFill>
                  <a:srgbClr val="0E1D2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E1D22"/>
                </a:solidFill>
              </a:defRPr>
            </a:lvl1pPr>
            <a:lvl2pPr>
              <a:defRPr sz="2400">
                <a:solidFill>
                  <a:srgbClr val="0E1D22"/>
                </a:solidFill>
              </a:defRPr>
            </a:lvl2pPr>
            <a:lvl3pPr>
              <a:defRPr sz="2000">
                <a:solidFill>
                  <a:srgbClr val="0E1D22"/>
                </a:solidFill>
              </a:defRPr>
            </a:lvl3pPr>
            <a:lvl4pPr>
              <a:defRPr sz="1800">
                <a:solidFill>
                  <a:srgbClr val="0E1D22"/>
                </a:solidFill>
              </a:defRPr>
            </a:lvl4pPr>
            <a:lvl5pPr>
              <a:defRPr sz="1800">
                <a:solidFill>
                  <a:srgbClr val="0E1D2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D0F9-98B5-4DB7-8EB2-9D2845A4D722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OAH Hatósági fórum, 2016. február 25.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E1D2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E1D22"/>
                </a:solidFill>
              </a:defRPr>
            </a:lvl1pPr>
            <a:lvl2pPr>
              <a:defRPr sz="2000">
                <a:solidFill>
                  <a:srgbClr val="0E1D22"/>
                </a:solidFill>
              </a:defRPr>
            </a:lvl2pPr>
            <a:lvl3pPr>
              <a:defRPr sz="1800">
                <a:solidFill>
                  <a:srgbClr val="0E1D22"/>
                </a:solidFill>
              </a:defRPr>
            </a:lvl3pPr>
            <a:lvl4pPr>
              <a:defRPr sz="1600">
                <a:solidFill>
                  <a:srgbClr val="0E1D22"/>
                </a:solidFill>
              </a:defRPr>
            </a:lvl4pPr>
            <a:lvl5pPr>
              <a:defRPr sz="1600">
                <a:solidFill>
                  <a:srgbClr val="0E1D2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E1D2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E1D22"/>
                </a:solidFill>
              </a:defRPr>
            </a:lvl1pPr>
            <a:lvl2pPr>
              <a:defRPr sz="2000">
                <a:solidFill>
                  <a:srgbClr val="0E1D22"/>
                </a:solidFill>
              </a:defRPr>
            </a:lvl2pPr>
            <a:lvl3pPr>
              <a:defRPr sz="1800">
                <a:solidFill>
                  <a:srgbClr val="0E1D22"/>
                </a:solidFill>
              </a:defRPr>
            </a:lvl3pPr>
            <a:lvl4pPr>
              <a:defRPr sz="1600">
                <a:solidFill>
                  <a:srgbClr val="0E1D22"/>
                </a:solidFill>
              </a:defRPr>
            </a:lvl4pPr>
            <a:lvl5pPr>
              <a:defRPr sz="1600">
                <a:solidFill>
                  <a:srgbClr val="0E1D2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20B3-6ECF-465E-ACE6-5DE41594E168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OAH Hatósági fórum, 2016. február 25.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14678" y="4830743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214678" y="642918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214678" y="5397481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E1D2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A5FE-F810-417A-85CF-A1414CA2D415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OAH Hatósági fórum, 2016. február 25.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420679" y="1643050"/>
            <a:ext cx="3008313" cy="1019174"/>
          </a:xfrm>
          <a:noFill/>
          <a:ln w="6350">
            <a:noFill/>
          </a:ln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E1D22"/>
                </a:solidFill>
              </a:defRPr>
            </a:lvl1pPr>
            <a:lvl2pPr>
              <a:defRPr sz="2800">
                <a:solidFill>
                  <a:srgbClr val="0E1D22"/>
                </a:solidFill>
              </a:defRPr>
            </a:lvl2pPr>
            <a:lvl3pPr>
              <a:defRPr sz="2400">
                <a:solidFill>
                  <a:srgbClr val="0E1D22"/>
                </a:solidFill>
              </a:defRPr>
            </a:lvl3pPr>
            <a:lvl4pPr>
              <a:defRPr sz="2000">
                <a:solidFill>
                  <a:srgbClr val="0E1D22"/>
                </a:solidFill>
              </a:defRPr>
            </a:lvl4pPr>
            <a:lvl5pPr>
              <a:defRPr sz="2000">
                <a:solidFill>
                  <a:srgbClr val="0E1D2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28596" y="2786058"/>
            <a:ext cx="3008313" cy="3340105"/>
          </a:xfrm>
          <a:solidFill>
            <a:srgbClr val="F2F1EF"/>
          </a:solidFill>
          <a:ln w="6350">
            <a:solidFill>
              <a:srgbClr val="DDDDDD"/>
            </a:solidFill>
          </a:ln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rgbClr val="0E1D2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DA8EF-5A49-4446-A104-4D02BDA09500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OAH Hatósági fórum, 2016. február 25.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4199-7216-4034-A8F4-E087B51611F3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OAH Hatósági fórum, 2016. február 25.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hoz"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 userDrawn="1"/>
        </p:nvSpPr>
        <p:spPr>
          <a:xfrm>
            <a:off x="0" y="0"/>
            <a:ext cx="9144000" cy="15716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8BA4E-614C-459C-AA00-54ADF80A1787}" type="datetime1">
              <a:rPr lang="hu-HU" smtClean="0"/>
              <a:pPr/>
              <a:t>2016.03.17.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‹#›</a:t>
            </a:fld>
            <a:endParaRPr lang="hu-HU" dirty="0"/>
          </a:p>
        </p:txBody>
      </p:sp>
      <p:pic>
        <p:nvPicPr>
          <p:cNvPr id="8" name="Kép 7" descr="OAH-logo-1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7159" y="214290"/>
            <a:ext cx="2357454" cy="1241713"/>
          </a:xfrm>
          <a:prstGeom prst="rect">
            <a:avLst/>
          </a:prstGeom>
        </p:spPr>
      </p:pic>
      <p:sp>
        <p:nvSpPr>
          <p:cNvPr id="10" name="Tartalom helye 3"/>
          <p:cNvSpPr>
            <a:spLocks noGrp="1"/>
          </p:cNvSpPr>
          <p:nvPr>
            <p:ph sz="half" idx="2"/>
          </p:nvPr>
        </p:nvSpPr>
        <p:spPr>
          <a:xfrm>
            <a:off x="428596" y="1785926"/>
            <a:ext cx="8286808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786050" y="274638"/>
            <a:ext cx="59007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C3943"/>
                </a:solidFill>
              </a:defRPr>
            </a:lvl1pPr>
          </a:lstStyle>
          <a:p>
            <a:fld id="{EE10C9EF-5B11-4703-9495-814FAA127DA0}" type="datetime1">
              <a:rPr lang="hu-HU" smtClean="0"/>
              <a:pPr/>
              <a:t>2016.03.17.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C3943"/>
                </a:solidFill>
              </a:defRPr>
            </a:lvl1pPr>
          </a:lstStyle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C3943"/>
                </a:solidFill>
              </a:defRPr>
            </a:lvl1pPr>
          </a:lstStyle>
          <a:p>
            <a:fld id="{D89C95EE-8AAA-430C-94D3-CAC6B810685B}" type="slidenum">
              <a:rPr lang="hu-HU" smtClean="0"/>
              <a:pPr/>
              <a:t>‹#›</a:t>
            </a:fld>
            <a:endParaRPr lang="hu-HU" dirty="0"/>
          </a:p>
        </p:txBody>
      </p:sp>
      <p:pic>
        <p:nvPicPr>
          <p:cNvPr id="8" name="Kép 7" descr="OAH-logo-12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57159" y="214290"/>
            <a:ext cx="2357454" cy="1241713"/>
          </a:xfrm>
          <a:prstGeom prst="rect">
            <a:avLst/>
          </a:prstGeom>
        </p:spPr>
      </p:pic>
      <p:cxnSp>
        <p:nvCxnSpPr>
          <p:cNvPr id="10" name="Egyenes összekötő 9"/>
          <p:cNvCxnSpPr/>
          <p:nvPr/>
        </p:nvCxnSpPr>
        <p:spPr>
          <a:xfrm>
            <a:off x="428596" y="6284932"/>
            <a:ext cx="8286808" cy="1588"/>
          </a:xfrm>
          <a:prstGeom prst="line">
            <a:avLst/>
          </a:prstGeom>
          <a:ln w="6350" cap="sq">
            <a:solidFill>
              <a:srgbClr val="1C39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7" r:id="rId6"/>
    <p:sldLayoutId id="2147483656" r:id="rId7"/>
    <p:sldLayoutId id="2147483655" r:id="rId8"/>
    <p:sldLayoutId id="2147483654" r:id="rId9"/>
    <p:sldLayoutId id="2147483659" r:id="rId10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1C3943"/>
          </a:solidFill>
          <a:effectLst/>
          <a:latin typeface="+mj-lt"/>
          <a:ea typeface="Open Sans" pitchFamily="34" charset="0"/>
          <a:cs typeface="Open Sans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None/>
        <a:defRPr sz="2800" kern="1200">
          <a:solidFill>
            <a:srgbClr val="0E1D2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None/>
        <a:defRPr sz="2800" kern="1200">
          <a:solidFill>
            <a:srgbClr val="0E1D2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None/>
        <a:defRPr sz="2800" kern="1200">
          <a:solidFill>
            <a:srgbClr val="0E1D2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None/>
        <a:defRPr sz="2800" kern="1200">
          <a:solidFill>
            <a:srgbClr val="0E1D2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None/>
        <a:defRPr sz="2800" kern="1200">
          <a:solidFill>
            <a:srgbClr val="0E1D2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njt.hu/cgi_bin/njt_doc.cgi?docid=162855.291555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902073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chemeClr val="tx1"/>
                </a:solidFill>
              </a:rPr>
              <a:t>Tájékoztató az új sugárvédelmi rendelet</a:t>
            </a:r>
            <a:r>
              <a:rPr lang="hu-HU" b="1" dirty="0">
                <a:solidFill>
                  <a:srgbClr val="006600"/>
                </a:solidFill>
              </a:rPr>
              <a:t>ek</a:t>
            </a:r>
            <a:r>
              <a:rPr lang="hu-HU" b="1" dirty="0">
                <a:solidFill>
                  <a:schemeClr val="tx1"/>
                </a:solidFill>
              </a:rPr>
              <a:t>ről és az abból adódó feladatokról, </a:t>
            </a:r>
            <a:r>
              <a:rPr lang="hu-HU" b="1" dirty="0" smtClean="0">
                <a:solidFill>
                  <a:srgbClr val="006600"/>
                </a:solidFill>
              </a:rPr>
              <a:t>változások</a:t>
            </a:r>
            <a:r>
              <a:rPr lang="hu-HU" b="1" dirty="0" smtClean="0">
                <a:solidFill>
                  <a:schemeClr val="tx1"/>
                </a:solidFill>
              </a:rPr>
              <a:t>ról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</p:spPr>
        <p:txBody>
          <a:bodyPr>
            <a:normAutofit/>
          </a:bodyPr>
          <a:lstStyle/>
          <a:p>
            <a:r>
              <a:rPr lang="hu-HU" b="1" i="1" dirty="0" smtClean="0">
                <a:solidFill>
                  <a:schemeClr val="tx1"/>
                </a:solidFill>
              </a:rPr>
              <a:t>Dr. Sáfár József</a:t>
            </a:r>
          </a:p>
          <a:p>
            <a:r>
              <a:rPr lang="hu-HU" i="1" dirty="0" err="1" smtClean="0">
                <a:solidFill>
                  <a:schemeClr val="tx1"/>
                </a:solidFill>
              </a:rPr>
              <a:t>safar</a:t>
            </a:r>
            <a:r>
              <a:rPr lang="hu-HU" i="1" dirty="0" smtClean="0">
                <a:solidFill>
                  <a:schemeClr val="tx1"/>
                </a:solidFill>
              </a:rPr>
              <a:t>@</a:t>
            </a:r>
            <a:r>
              <a:rPr lang="hu-HU" i="1" dirty="0" err="1" smtClean="0">
                <a:solidFill>
                  <a:schemeClr val="tx1"/>
                </a:solidFill>
              </a:rPr>
              <a:t>haea.gov.hu</a:t>
            </a:r>
            <a:endParaRPr lang="hu-HU" i="1" dirty="0" smtClean="0">
              <a:solidFill>
                <a:schemeClr val="tx1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2FC0-E834-458E-B2F1-A4812072CCD8}" type="datetime1">
              <a:rPr lang="hu-HU" smtClean="0">
                <a:solidFill>
                  <a:schemeClr val="tx1"/>
                </a:solidFill>
              </a:rPr>
              <a:pPr/>
              <a:t>2016.03.17.</a:t>
            </a:fld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403648" y="6356350"/>
            <a:ext cx="6840760" cy="365125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MAE Laborvezetői Fórum, 2016. március 17.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>
                <a:solidFill>
                  <a:schemeClr val="tx1"/>
                </a:solidFill>
              </a:rPr>
              <a:pPr/>
              <a:t>1</a:t>
            </a:fld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120680" cy="1143000"/>
          </a:xfrm>
        </p:spPr>
        <p:txBody>
          <a:bodyPr>
            <a:normAutofit/>
          </a:bodyPr>
          <a:lstStyle/>
          <a:p>
            <a:pPr algn="r"/>
            <a:r>
              <a:rPr lang="hu-HU" sz="3000" b="1" dirty="0" smtClean="0">
                <a:solidFill>
                  <a:schemeClr val="tx1"/>
                </a:solidFill>
              </a:rPr>
              <a:t>A. Jogi keretek / </a:t>
            </a:r>
            <a:r>
              <a:rPr lang="hu-HU" sz="3000" b="1" i="1" dirty="0" smtClean="0">
                <a:solidFill>
                  <a:schemeClr val="tx1"/>
                </a:solidFill>
              </a:rPr>
              <a:t>engedélyezés </a:t>
            </a:r>
            <a:r>
              <a:rPr lang="hu-HU" sz="3000" i="1" dirty="0" smtClean="0">
                <a:solidFill>
                  <a:schemeClr val="tx1"/>
                </a:solidFill>
              </a:rPr>
              <a:t>(folyt.)</a:t>
            </a:r>
            <a:endParaRPr lang="hu-HU" sz="30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1800" b="1" i="1" dirty="0" err="1" smtClean="0"/>
              <a:t>SVr</a:t>
            </a:r>
            <a:r>
              <a:rPr lang="hu-HU" sz="1800" b="1" i="1" dirty="0" smtClean="0"/>
              <a:t>. 53. § (1) bekezdés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és 2. </a:t>
            </a:r>
            <a:r>
              <a:rPr lang="hu-HU" sz="1800" b="1" i="1" dirty="0" err="1" smtClean="0"/>
              <a:t>pontjaI</a:t>
            </a:r>
            <a:r>
              <a:rPr lang="hu-HU" sz="1800" b="1" i="1" dirty="0" smtClean="0"/>
              <a:t>:</a:t>
            </a:r>
          </a:p>
          <a:p>
            <a:r>
              <a:rPr lang="hu-HU" sz="1800" b="1" i="1" dirty="0" smtClean="0"/>
              <a:t>Eljárás: </a:t>
            </a:r>
            <a:br>
              <a:rPr lang="hu-HU" sz="1800" b="1" i="1" dirty="0" smtClean="0"/>
            </a:br>
            <a:r>
              <a:rPr lang="hu-HU" sz="1800" b="1" i="1" dirty="0" smtClean="0"/>
              <a:t>- kérelem be (javasolt: már tervezési szakaszban, kategória szerinti maximum aktivitásra / teljesítményre)</a:t>
            </a:r>
            <a:br>
              <a:rPr lang="hu-HU" sz="1800" b="1" i="1" dirty="0" smtClean="0"/>
            </a:br>
            <a:r>
              <a:rPr lang="hu-HU" sz="1800" b="1" i="1" dirty="0" smtClean="0"/>
              <a:t>- (hiánypótlás) </a:t>
            </a:r>
            <a:br>
              <a:rPr lang="hu-HU" sz="1800" b="1" i="1" dirty="0" smtClean="0"/>
            </a:br>
            <a:r>
              <a:rPr lang="hu-HU" sz="1800" b="1" i="1" dirty="0" smtClean="0"/>
              <a:t>- engedély kiadása </a:t>
            </a:r>
            <a:br>
              <a:rPr lang="hu-HU" sz="1800" b="1" i="1" dirty="0" smtClean="0"/>
            </a:br>
            <a:r>
              <a:rPr lang="hu-HU" sz="1800" b="1" i="1" dirty="0" smtClean="0"/>
              <a:t>- 57. § (1) bekezdés </a:t>
            </a:r>
            <a:r>
              <a:rPr lang="hu-HU" sz="1800" b="1" i="1" dirty="0" err="1" smtClean="0"/>
              <a:t>aa</a:t>
            </a:r>
            <a:r>
              <a:rPr lang="hu-HU" sz="1800" b="1" i="1" dirty="0" smtClean="0"/>
              <a:t>) bejelentés (tevékenység megkezdése előtt min. 30 nappal)</a:t>
            </a:r>
            <a:br>
              <a:rPr lang="hu-HU" sz="1800" b="1" i="1" dirty="0" smtClean="0"/>
            </a:br>
            <a:r>
              <a:rPr lang="hu-HU" sz="1800" b="1" i="1" dirty="0" smtClean="0"/>
              <a:t>- 57. § (1) bekezdés </a:t>
            </a:r>
            <a:r>
              <a:rPr lang="hu-HU" sz="1800" b="1" i="1" dirty="0" err="1" smtClean="0"/>
              <a:t>ac</a:t>
            </a:r>
            <a:r>
              <a:rPr lang="hu-HU" sz="1800" b="1" i="1" dirty="0" smtClean="0"/>
              <a:t>) bejelentés (</a:t>
            </a:r>
            <a:r>
              <a:rPr lang="hu-HU" sz="1800" b="1" i="1" dirty="0" err="1" smtClean="0"/>
              <a:t>Atv</a:t>
            </a:r>
            <a:r>
              <a:rPr lang="hu-HU" sz="1800" b="1" i="1" dirty="0" smtClean="0"/>
              <a:t>. 18.§: tulajdonjog jóváhagyás; min. 30 nappal korábban) </a:t>
            </a:r>
            <a:br>
              <a:rPr lang="hu-HU" sz="1800" b="1" i="1" dirty="0" smtClean="0"/>
            </a:br>
            <a:r>
              <a:rPr lang="hu-HU" sz="1800" b="1" i="1" dirty="0" smtClean="0"/>
              <a:t>- (a 30 napon belüli) ellenőrzés során jegyzőkönyvben rögzítve: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minden rendben</a:t>
            </a:r>
            <a:r>
              <a:rPr lang="hu-HU" sz="1800" b="1" i="1" dirty="0" smtClean="0"/>
              <a:t>, ekkor a tevékenység megkezdhető /</a:t>
            </a:r>
            <a:br>
              <a:rPr lang="hu-HU" sz="1800" b="1" i="1" dirty="0" smtClean="0"/>
            </a:br>
            <a:r>
              <a:rPr lang="hu-HU" sz="1800" b="1" i="1" dirty="0" smtClean="0"/>
              <a:t>- (a 30 napon belüli) ellenőrzés során jegyzőkönyvben rögzítve: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eltérés</a:t>
            </a:r>
            <a:r>
              <a:rPr lang="hu-HU" sz="1800" b="1" i="1" dirty="0" smtClean="0"/>
              <a:t>, ekkor hatósági döntés a nem-megfelelőség kezeléséről  (engedélyes felszólítása a hiányosságok pótlására/kijavítására), de addig nem lehet megkezdeni a tevékenységet</a:t>
            </a:r>
          </a:p>
          <a:p>
            <a:endParaRPr lang="hu-HU" sz="1800" b="1" i="1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C5A-FF98-47A3-8DBE-6AE8E1806760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968552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9904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120680" cy="1143000"/>
          </a:xfrm>
        </p:spPr>
        <p:txBody>
          <a:bodyPr>
            <a:normAutofit/>
          </a:bodyPr>
          <a:lstStyle/>
          <a:p>
            <a:pPr algn="r"/>
            <a:r>
              <a:rPr lang="hu-HU" sz="3000" b="1" dirty="0" smtClean="0">
                <a:solidFill>
                  <a:schemeClr val="tx1"/>
                </a:solidFill>
              </a:rPr>
              <a:t>A. Jogi keretek / </a:t>
            </a:r>
            <a:r>
              <a:rPr lang="hu-HU" sz="3000" b="1" i="1" dirty="0" smtClean="0">
                <a:solidFill>
                  <a:schemeClr val="tx1"/>
                </a:solidFill>
              </a:rPr>
              <a:t>engedélyezés </a:t>
            </a:r>
            <a:r>
              <a:rPr lang="hu-HU" sz="3000" i="1" dirty="0" smtClean="0">
                <a:solidFill>
                  <a:schemeClr val="tx1"/>
                </a:solidFill>
              </a:rPr>
              <a:t>(folyt.)</a:t>
            </a:r>
            <a:endParaRPr lang="hu-HU" sz="30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800" b="1" i="1" dirty="0" err="1" smtClean="0"/>
              <a:t>SVr</a:t>
            </a:r>
            <a:r>
              <a:rPr lang="hu-HU" sz="1800" b="1" i="1" dirty="0" smtClean="0"/>
              <a:t>. 53. § (2) bekezdés (átalakítási engedély):</a:t>
            </a:r>
          </a:p>
          <a:p>
            <a:endParaRPr lang="hu-HU" sz="1800" b="1" i="1" dirty="0" smtClean="0"/>
          </a:p>
          <a:p>
            <a:pPr>
              <a:buFont typeface="Wingdings" pitchFamily="2" charset="2"/>
              <a:buChar char="ü"/>
            </a:pPr>
            <a:r>
              <a:rPr lang="hu-HU" sz="1800" b="1" i="1" dirty="0" err="1" smtClean="0"/>
              <a:t>SVr</a:t>
            </a:r>
            <a:r>
              <a:rPr lang="hu-HU" sz="1800" b="1" i="1" dirty="0" smtClean="0"/>
              <a:t>. 57. §. (1) bekezdés </a:t>
            </a:r>
            <a:r>
              <a:rPr lang="hu-HU" sz="1800" b="1" i="1" dirty="0" err="1" smtClean="0"/>
              <a:t>aa</a:t>
            </a:r>
            <a:r>
              <a:rPr lang="hu-HU" sz="1800" b="1" i="1" dirty="0" smtClean="0"/>
              <a:t>) és </a:t>
            </a:r>
            <a:r>
              <a:rPr lang="hu-HU" sz="1800" b="1" i="1" dirty="0" err="1" smtClean="0"/>
              <a:t>ac</a:t>
            </a:r>
            <a:r>
              <a:rPr lang="hu-HU" sz="1800" b="1" i="1" dirty="0" smtClean="0"/>
              <a:t>) pontja szerinti bejelentést nem kell</a:t>
            </a:r>
          </a:p>
          <a:p>
            <a:pPr>
              <a:buFont typeface="Wingdings" pitchFamily="2" charset="2"/>
              <a:buChar char="ü"/>
            </a:pPr>
            <a:r>
              <a:rPr lang="hu-HU" sz="1800" b="1" i="1" dirty="0" smtClean="0"/>
              <a:t>SL / MSSZ: radioaktív anyag, aktivitása / berendezés típusa / sugárterhelés / … </a:t>
            </a:r>
          </a:p>
          <a:p>
            <a:pPr>
              <a:buFont typeface="Wingdings" pitchFamily="2" charset="2"/>
              <a:buChar char="ü"/>
            </a:pPr>
            <a:r>
              <a:rPr lang="hu-HU" sz="1800" b="1" i="1" dirty="0" smtClean="0"/>
              <a:t>Kockázat szempontú hatósági ellenőrzés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C5A-FF98-47A3-8DBE-6AE8E1806760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968552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9904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120680" cy="1143000"/>
          </a:xfrm>
        </p:spPr>
        <p:txBody>
          <a:bodyPr>
            <a:normAutofit/>
          </a:bodyPr>
          <a:lstStyle/>
          <a:p>
            <a:pPr algn="r"/>
            <a:r>
              <a:rPr lang="hu-HU" sz="3000" b="1" dirty="0" smtClean="0">
                <a:solidFill>
                  <a:schemeClr val="tx1"/>
                </a:solidFill>
              </a:rPr>
              <a:t>A. Jogi keretek / </a:t>
            </a:r>
            <a:r>
              <a:rPr lang="hu-HU" sz="3000" b="1" i="1" dirty="0" smtClean="0">
                <a:solidFill>
                  <a:schemeClr val="tx1"/>
                </a:solidFill>
              </a:rPr>
              <a:t>engedélyezés </a:t>
            </a:r>
            <a:r>
              <a:rPr lang="hu-HU" sz="3000" i="1" dirty="0" smtClean="0">
                <a:solidFill>
                  <a:schemeClr val="tx1"/>
                </a:solidFill>
              </a:rPr>
              <a:t>(folyt.)</a:t>
            </a:r>
            <a:endParaRPr lang="hu-HU" sz="30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r>
              <a:rPr lang="hu-HU" sz="15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SVr</a:t>
            </a:r>
            <a:r>
              <a:rPr lang="hu-HU" sz="15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54.§ *</a:t>
            </a:r>
            <a:r>
              <a:rPr lang="hu-HU" sz="1500" b="1" i="1" dirty="0" smtClean="0"/>
              <a:t>(3) Az 53. § (1) bekezdés </a:t>
            </a:r>
            <a:r>
              <a:rPr lang="hu-HU" sz="1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hu-HU" sz="1500" b="1" i="1" dirty="0" smtClean="0"/>
              <a:t> pontja („ionizáló sugárzást létrehozó berendezés </a:t>
            </a:r>
            <a:r>
              <a:rPr lang="hu-HU" sz="1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gyártás</a:t>
            </a:r>
            <a:r>
              <a:rPr lang="hu-HU" sz="1500" b="1" i="1" dirty="0" smtClean="0"/>
              <a:t>ához, </a:t>
            </a:r>
            <a:r>
              <a:rPr lang="hu-HU" sz="1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forgalomba hozatal</a:t>
            </a:r>
            <a:r>
              <a:rPr lang="hu-HU" sz="1500" b="1" i="1" dirty="0" smtClean="0"/>
              <a:t>ához,”) szerinti engedély iránti kérelemnek tartalmaznia kell az alábbi adatokat és információkat:</a:t>
            </a:r>
          </a:p>
          <a:p>
            <a:r>
              <a:rPr lang="hu-HU" sz="1500" b="1" i="1" dirty="0" smtClean="0"/>
              <a:t>a) az ionizáló sugárzást létrehozó berendezés részletes leírását, sugárvédelmi kategóriába sorolását,</a:t>
            </a:r>
          </a:p>
          <a:p>
            <a:r>
              <a:rPr lang="hu-HU" sz="1500" b="1" i="1" dirty="0" smtClean="0"/>
              <a:t>b) az ionizáló sugárzást létrehozó berendezés rendeltetését és rendeltetésszerű használatát,</a:t>
            </a:r>
          </a:p>
          <a:p>
            <a:r>
              <a:rPr lang="hu-HU" sz="1500" b="1" i="1" dirty="0" smtClean="0"/>
              <a:t>c) az ionizáló sugárzást létrehozó berendezés, termék műszaki jellemzőit,</a:t>
            </a:r>
          </a:p>
          <a:p>
            <a:r>
              <a:rPr lang="hu-HU" sz="1500" b="1" i="1" dirty="0" smtClean="0"/>
              <a:t>d) radioaktív anyagokat tartalmazó termékek esetében ezen anyagok leírását, valamint rögzítésének módját,</a:t>
            </a:r>
          </a:p>
          <a:p>
            <a:r>
              <a:rPr lang="hu-HU" sz="1500" b="1" i="1" dirty="0" smtClean="0"/>
              <a:t>e) a termék használata szempontjából releváns távolságban – többek között a termék bármely hozzáférhető felületétől 0,1 m távolságban – mérhető dózisteljesítményt,</a:t>
            </a:r>
          </a:p>
          <a:p>
            <a:r>
              <a:rPr lang="hu-HU" sz="1500" b="1" i="1" dirty="0" smtClean="0"/>
              <a:t>f) az ionizáló sugárzást létrehozó berendezés üzemeltetőit várhatóan érő dózisok nagyságát,</a:t>
            </a:r>
          </a:p>
          <a:p>
            <a:r>
              <a:rPr lang="hu-HU" sz="1500" b="1" i="1" dirty="0" smtClean="0"/>
              <a:t>g) orvosi radiológiai berendezés esetén a pácienseket várhatóan érő dózisok nagyságát,</a:t>
            </a:r>
          </a:p>
          <a:p>
            <a:r>
              <a:rPr lang="hu-HU" sz="1500" b="1" i="1" dirty="0" smtClean="0"/>
              <a:t>h) nem orvosi képalkotó berendezés esetén az érintetteket várhatóan érő dózisok nagyságát,</a:t>
            </a:r>
          </a:p>
          <a:p>
            <a:r>
              <a:rPr lang="hu-HU" sz="1500" b="1" i="1" dirty="0" smtClean="0"/>
              <a:t>i) a vonatkozó szabványban szereplő előírásoknak való megfelelés igazolását,</a:t>
            </a:r>
          </a:p>
          <a:p>
            <a:r>
              <a:rPr lang="hu-HU" sz="1500" b="1" i="1" dirty="0" smtClean="0"/>
              <a:t>j) a magyar nyelvű felhasználói utasítást vagy kézikönyvet és</a:t>
            </a:r>
          </a:p>
          <a:p>
            <a:r>
              <a:rPr lang="hu-HU" sz="1500" b="1" i="1" dirty="0" smtClean="0"/>
              <a:t>k) </a:t>
            </a:r>
            <a:r>
              <a:rPr lang="hu-HU" sz="1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gyártó CE megfelelőségi nyilatkozatát</a:t>
            </a:r>
            <a:r>
              <a:rPr lang="hu-HU" sz="1500" b="1" i="1" dirty="0" smtClean="0"/>
              <a:t>, orvosi radiológiai berendezés esetén egy bejegyzett testület tanúsítványát arról, hogy a gyártó teljes körű minőségügyi rendszert alkalmaz.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C5A-FF98-47A3-8DBE-6AE8E1806760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968552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9904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120680" cy="1143000"/>
          </a:xfrm>
        </p:spPr>
        <p:txBody>
          <a:bodyPr>
            <a:normAutofit/>
          </a:bodyPr>
          <a:lstStyle/>
          <a:p>
            <a:pPr algn="r"/>
            <a:r>
              <a:rPr lang="hu-HU" sz="3000" b="1" dirty="0" smtClean="0">
                <a:solidFill>
                  <a:schemeClr val="tx1"/>
                </a:solidFill>
              </a:rPr>
              <a:t>A. Jogi keretek / </a:t>
            </a:r>
            <a:r>
              <a:rPr lang="hu-HU" sz="3000" b="1" i="1" dirty="0" smtClean="0">
                <a:solidFill>
                  <a:schemeClr val="tx1"/>
                </a:solidFill>
              </a:rPr>
              <a:t>engedélyezés </a:t>
            </a:r>
            <a:r>
              <a:rPr lang="hu-HU" sz="3000" i="1" dirty="0" smtClean="0">
                <a:solidFill>
                  <a:schemeClr val="tx1"/>
                </a:solidFill>
              </a:rPr>
              <a:t>(folyt.)</a:t>
            </a:r>
            <a:endParaRPr lang="hu-HU" sz="30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r>
              <a:rPr lang="hu-HU" sz="17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SVr</a:t>
            </a:r>
            <a:r>
              <a:rPr lang="hu-HU" sz="1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54.§ </a:t>
            </a:r>
            <a:r>
              <a:rPr lang="hu-HU" sz="1700" b="1" i="1" dirty="0" smtClean="0"/>
              <a:t>(4) Az 53. § (1) bekezdés </a:t>
            </a:r>
            <a:r>
              <a:rPr lang="hu-HU" sz="1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r>
              <a:rPr lang="hu-HU" sz="1700" b="1" i="1" dirty="0" smtClean="0"/>
              <a:t> pontja („ionizáló sugárzást létrehozó berendezésnek a berendezés üzemeltetőjétől eltérő személy általi, üzletszerű karbantartáshoz”) szerinti engedély iránti kérelemnek tartalmaznia kell az alábbi adatokat és információkat:</a:t>
            </a:r>
          </a:p>
          <a:p>
            <a:r>
              <a:rPr lang="hu-HU" sz="1700" b="1" i="1" dirty="0" smtClean="0"/>
              <a:t>a) </a:t>
            </a:r>
            <a:r>
              <a:rPr lang="hu-HU" sz="1700" b="1" i="1" dirty="0" err="1" smtClean="0"/>
              <a:t>a</a:t>
            </a:r>
            <a:r>
              <a:rPr lang="hu-HU" sz="1700" b="1" i="1" dirty="0" smtClean="0"/>
              <a:t> karbantartandó berendezések megnevezését, sugárvédelmi kategóriába sorolását és</a:t>
            </a:r>
          </a:p>
          <a:p>
            <a:r>
              <a:rPr lang="hu-HU" sz="1700" b="1" i="1" dirty="0" smtClean="0"/>
              <a:t>b) a </a:t>
            </a:r>
            <a:r>
              <a:rPr lang="hu-HU" sz="1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melléklet szerinti </a:t>
            </a:r>
            <a:r>
              <a:rPr lang="hu-HU" sz="1700" b="1" i="1" dirty="0" err="1" smtClean="0"/>
              <a:t>MSSZ-t</a:t>
            </a:r>
            <a:r>
              <a:rPr lang="hu-HU" sz="1700" b="1" i="1" dirty="0" smtClean="0"/>
              <a:t>.</a:t>
            </a:r>
          </a:p>
          <a:p>
            <a:r>
              <a:rPr lang="hu-HU" sz="1700" b="1" i="1" dirty="0" smtClean="0"/>
              <a:t>(5) Az 53. § (1) bekezdés </a:t>
            </a:r>
            <a:r>
              <a:rPr lang="hu-HU" sz="1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  <a:r>
              <a:rPr lang="hu-HU" sz="1700" b="1" i="1" dirty="0" smtClean="0"/>
              <a:t> pontja („az ionizáló sugárzás elleni védőeszköz forgalomba hozatalához szükséges sugárvédelmi minősítéséhez”) szerinti engedély iránti kérelemnek tartalmaznia kell az alábbi adatokat és információkat:</a:t>
            </a:r>
          </a:p>
          <a:p>
            <a:r>
              <a:rPr lang="hu-HU" sz="1700" b="1" i="1" dirty="0" smtClean="0"/>
              <a:t>a) az ionizáló sugárzás elleni védőeszköz rendeltetését és rendeltetésszerű használatát,</a:t>
            </a:r>
          </a:p>
          <a:p>
            <a:r>
              <a:rPr lang="hu-HU" sz="1700" b="1" i="1" dirty="0" smtClean="0"/>
              <a:t>b) az ionizáló sugárzás elleni védőeszköz műszaki jellemzőit,</a:t>
            </a:r>
          </a:p>
          <a:p>
            <a:r>
              <a:rPr lang="hu-HU" sz="1700" b="1" i="1" dirty="0" smtClean="0"/>
              <a:t>c) a vonatkozó szabványban szereplő előírásoknak való megfelelés igazolását,</a:t>
            </a:r>
          </a:p>
          <a:p>
            <a:r>
              <a:rPr lang="hu-HU" sz="1700" b="1" i="1" dirty="0" smtClean="0"/>
              <a:t>d) a magyar nyelvű felhasználói utasítást vagy kézikönyvet és</a:t>
            </a:r>
          </a:p>
          <a:p>
            <a:r>
              <a:rPr lang="hu-HU" sz="1700" b="1" i="1" dirty="0" smtClean="0"/>
              <a:t>e) a </a:t>
            </a:r>
            <a:r>
              <a:rPr lang="hu-HU" sz="1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gyártó CE megfelelőségi nyilatkozatát</a:t>
            </a:r>
            <a:r>
              <a:rPr lang="hu-HU" sz="1700" b="1" i="1" dirty="0" smtClean="0"/>
              <a:t>, orvosi radiológiai berendezés esetén egy bejegyzett testület tanúsítványát arról, hogy a gyártó teljes körű minőségügyi rendszert alkalmaz.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C5A-FF98-47A3-8DBE-6AE8E1806760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968552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9904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120680" cy="1143000"/>
          </a:xfrm>
        </p:spPr>
        <p:txBody>
          <a:bodyPr>
            <a:normAutofit/>
          </a:bodyPr>
          <a:lstStyle/>
          <a:p>
            <a:pPr algn="r"/>
            <a:r>
              <a:rPr lang="hu-HU" sz="3000" b="1" dirty="0" smtClean="0">
                <a:solidFill>
                  <a:schemeClr val="tx1"/>
                </a:solidFill>
              </a:rPr>
              <a:t>A. Jogi keretek / </a:t>
            </a:r>
            <a:r>
              <a:rPr lang="hu-HU" sz="3000" b="1" i="1" dirty="0" smtClean="0">
                <a:solidFill>
                  <a:schemeClr val="tx1"/>
                </a:solidFill>
              </a:rPr>
              <a:t>engedélyezés </a:t>
            </a:r>
            <a:r>
              <a:rPr lang="hu-HU" sz="3000" i="1" dirty="0" smtClean="0">
                <a:solidFill>
                  <a:schemeClr val="tx1"/>
                </a:solidFill>
              </a:rPr>
              <a:t>(folyt.)</a:t>
            </a:r>
            <a:endParaRPr lang="hu-HU" sz="30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SVr</a:t>
            </a:r>
            <a:r>
              <a:rPr lang="hu-HU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54.§ </a:t>
            </a:r>
            <a:r>
              <a:rPr lang="hu-HU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800" b="1" i="1" dirty="0" smtClean="0"/>
              <a:t>(</a:t>
            </a:r>
            <a:r>
              <a:rPr lang="hu-HU" sz="1800" b="1" i="1" dirty="0" smtClean="0"/>
              <a:t>6) Az 53. § (1) bekezdés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</a:t>
            </a:r>
            <a:r>
              <a:rPr lang="hu-HU" sz="1800" b="1" i="1" dirty="0" smtClean="0"/>
              <a:t> („a sugárvédelmi képzések és továbbképzések végzéséhez”) pontja szerinti engedély iránti kérelemnek tartalmaznia kell (SV-6)</a:t>
            </a:r>
          </a:p>
          <a:p>
            <a:r>
              <a:rPr lang="hu-HU" sz="1800" b="1" i="1" dirty="0" smtClean="0"/>
              <a:t>a) </a:t>
            </a:r>
            <a:r>
              <a:rPr lang="hu-HU" sz="1800" b="1" i="1" dirty="0" err="1" smtClean="0"/>
              <a:t>a</a:t>
            </a:r>
            <a:r>
              <a:rPr lang="hu-HU" sz="1800" b="1" i="1" dirty="0" smtClean="0"/>
              <a:t> 4. melléklet szerinti képzési program bemutatását,</a:t>
            </a:r>
          </a:p>
          <a:p>
            <a:r>
              <a:rPr lang="hu-HU" sz="1800" b="1" i="1" dirty="0" smtClean="0"/>
              <a:t>b) az oktatók legalább 3 éves szakirányú tapasztalatát és az oktatandó tárgyaknak megfelelő felsőfokú végzettségét igazoló szakmai önéletrajzát és bizonyítványainak másolatát,</a:t>
            </a:r>
          </a:p>
          <a:p>
            <a:r>
              <a:rPr lang="hu-HU" sz="1800" b="1" i="1" dirty="0" smtClean="0"/>
              <a:t>c) az oktatók átfogó fokozatú képzettségének igazolását,</a:t>
            </a:r>
          </a:p>
          <a:p>
            <a:r>
              <a:rPr lang="hu-HU" sz="1800" b="1" i="1" dirty="0" smtClean="0"/>
              <a:t>d) a sikeres sugárvédelmi vizsga esetén kiállítandó bizonyítvány formáját, és</a:t>
            </a:r>
          </a:p>
          <a:p>
            <a:r>
              <a:rPr lang="hu-HU" sz="1800" b="1" i="1" dirty="0" smtClean="0"/>
              <a:t>e) a számonkérés módját.</a:t>
            </a:r>
          </a:p>
          <a:p>
            <a:r>
              <a:rPr lang="hu-HU" sz="1800" b="1" i="1" dirty="0" smtClean="0"/>
              <a:t>(7) Az 53. § (1) bekezdés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</a:t>
            </a:r>
            <a:r>
              <a:rPr lang="hu-HU" sz="1800" b="1" i="1" dirty="0" smtClean="0"/>
              <a:t> pontja („sugárvédelmi továbbképzési kötelezettség alóli felmentéshez, illetve továbbképzésben való részvétel nélküli vizsgázás lehetővé tételéhez,”) szerinti engedély iránti kérelmet az OAH által rendszeresített nyomtatványon vagy elektronikus űrlapon kell benyújtani. A kérelem az alábbiakat tartalmazza:</a:t>
            </a:r>
          </a:p>
          <a:p>
            <a:r>
              <a:rPr lang="hu-HU" sz="1800" b="1" i="1" dirty="0" smtClean="0"/>
              <a:t>a) természetes személyazonosító adatait, állampolgárságát, értesítési címét és</a:t>
            </a:r>
          </a:p>
          <a:p>
            <a:r>
              <a:rPr lang="hu-HU" sz="1800" b="1" i="1" dirty="0" smtClean="0"/>
              <a:t>b) a továbbképzés alóli felmentési kérelmet, illetve a továbbképzésben való részvétel nélküli vizsgázásának lehetővé tételét bizonyító dokumentumokat.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C5A-FF98-47A3-8DBE-6AE8E1806760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968552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9904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120680" cy="1143000"/>
          </a:xfrm>
        </p:spPr>
        <p:txBody>
          <a:bodyPr>
            <a:normAutofit/>
          </a:bodyPr>
          <a:lstStyle/>
          <a:p>
            <a:pPr algn="r"/>
            <a:r>
              <a:rPr lang="hu-HU" sz="3000" b="1" dirty="0" smtClean="0">
                <a:solidFill>
                  <a:schemeClr val="tx1"/>
                </a:solidFill>
              </a:rPr>
              <a:t>A. Jogi keretek / </a:t>
            </a:r>
            <a:r>
              <a:rPr lang="hu-HU" sz="3000" b="1" i="1" dirty="0" smtClean="0">
                <a:solidFill>
                  <a:schemeClr val="tx1"/>
                </a:solidFill>
              </a:rPr>
              <a:t>engedélyezés </a:t>
            </a:r>
            <a:r>
              <a:rPr lang="hu-HU" sz="3000" i="1" dirty="0" smtClean="0">
                <a:solidFill>
                  <a:schemeClr val="tx1"/>
                </a:solidFill>
              </a:rPr>
              <a:t>(folyt.)</a:t>
            </a:r>
            <a:endParaRPr lang="hu-HU" sz="30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SVr</a:t>
            </a:r>
            <a:r>
              <a:rPr lang="hu-HU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54.§ </a:t>
            </a:r>
            <a:r>
              <a:rPr lang="hu-HU" sz="1800" b="1" i="1" dirty="0" smtClean="0"/>
              <a:t>(</a:t>
            </a:r>
            <a:r>
              <a:rPr lang="hu-HU" sz="1800" b="1" i="1" dirty="0" smtClean="0"/>
              <a:t>8) Az 53. § (1) bekezdés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hu-HU" sz="1800" b="1" i="1" dirty="0" smtClean="0"/>
              <a:t>. pontja („az atomenergia alkalmazása körében – az </a:t>
            </a:r>
            <a:r>
              <a:rPr lang="hu-HU" sz="1800" b="1" i="1" dirty="0" err="1" smtClean="0"/>
              <a:t>Atv</a:t>
            </a:r>
            <a:r>
              <a:rPr lang="hu-HU" sz="1800" b="1" i="1" dirty="0" smtClean="0"/>
              <a:t>. 16/B. § (1) bekezdésében foglaltakra tekintettel – sugárvédelmi szakértői tevékenység folytatásához”) szerinti engedély iránti kérelmet az OAH által rendszeresített nyomtatványon vagy elektronikus űrlapon kell benyújtani. A kérelem az alábbiakat tartalmazza:</a:t>
            </a:r>
          </a:p>
          <a:p>
            <a:r>
              <a:rPr lang="hu-HU" sz="1800" b="1" i="1" dirty="0" smtClean="0"/>
              <a:t>a) természetes személyazonosító adatait, állampolgárságát, értesítési címét,</a:t>
            </a:r>
          </a:p>
          <a:p>
            <a:r>
              <a:rPr lang="hu-HU" sz="1800" b="1" i="1" dirty="0" smtClean="0"/>
              <a:t>b) a szükséges végzettséget igazoló okirat másolatát, külföldi felsőoktatási intézmény által kiállított okirat esetében annak magyar fordítását és a honosításról vagy elismerésről szóló döntést,</a:t>
            </a:r>
          </a:p>
          <a:p>
            <a:r>
              <a:rPr lang="hu-HU" sz="1800" b="1" i="1" dirty="0" smtClean="0"/>
              <a:t>c) a szakmai gyakorlat részletes leírását és idejét, részletes szakmai önéletrajz keretében és</a:t>
            </a:r>
          </a:p>
          <a:p>
            <a:r>
              <a:rPr lang="hu-HU" sz="1800" b="1" i="1" dirty="0" smtClean="0"/>
              <a:t>d) a szakmai gyakorlat igazolását, különösen foglalkoztatási jogviszony vagy vállalkozói tevékenység igazolása révén.</a:t>
            </a:r>
          </a:p>
          <a:p>
            <a:r>
              <a:rPr lang="hu-HU" sz="1800" b="1" i="1" dirty="0" smtClean="0"/>
              <a:t>(9) Az 53. § (1) bekezdés 9. pontja („kiemelt létesítmények lakossági dózismegszorításának meghatározásához”) szerinti engedély iránti kérelemnek tartalmaznia kell az alábbi adatokat és információkat:</a:t>
            </a:r>
          </a:p>
          <a:p>
            <a:r>
              <a:rPr lang="hu-HU" sz="1800" b="1" i="1" dirty="0" smtClean="0"/>
              <a:t>a) </a:t>
            </a:r>
            <a:r>
              <a:rPr lang="hu-HU" sz="1800" b="1" i="1" dirty="0" err="1" smtClean="0"/>
              <a:t>a</a:t>
            </a:r>
            <a:r>
              <a:rPr lang="hu-HU" sz="1800" b="1" i="1" dirty="0" smtClean="0"/>
              <a:t> kiemelt létesítmény és telephelyének leírását,</a:t>
            </a:r>
          </a:p>
          <a:p>
            <a:r>
              <a:rPr lang="hu-HU" sz="1800" b="1" i="1" dirty="0" smtClean="0"/>
              <a:t>b) az alkalmazott radioaktív anyagok leírását,</a:t>
            </a:r>
          </a:p>
          <a:p>
            <a:r>
              <a:rPr lang="hu-HU" sz="1800" b="1" i="1" dirty="0" smtClean="0"/>
              <a:t>c) a tervezett és üzemzavari kibocsátási útvonalakat, és</a:t>
            </a:r>
          </a:p>
          <a:p>
            <a:r>
              <a:rPr lang="hu-HU" sz="1800" b="1" i="1" dirty="0" smtClean="0"/>
              <a:t>d) a javasolt dózismegszorítás értékét és az érték sugárvédelmi megalapozását.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C5A-FF98-47A3-8DBE-6AE8E1806760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968552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9904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120680" cy="1143000"/>
          </a:xfrm>
        </p:spPr>
        <p:txBody>
          <a:bodyPr>
            <a:normAutofit/>
          </a:bodyPr>
          <a:lstStyle/>
          <a:p>
            <a:pPr algn="r"/>
            <a:r>
              <a:rPr lang="hu-HU" sz="3000" b="1" dirty="0" smtClean="0">
                <a:solidFill>
                  <a:schemeClr val="tx1"/>
                </a:solidFill>
              </a:rPr>
              <a:t>A. Jogi keretek / </a:t>
            </a:r>
            <a:r>
              <a:rPr lang="hu-HU" sz="3000" b="1" i="1" dirty="0" smtClean="0">
                <a:solidFill>
                  <a:schemeClr val="tx1"/>
                </a:solidFill>
              </a:rPr>
              <a:t>engedélyezés </a:t>
            </a:r>
            <a:r>
              <a:rPr lang="hu-HU" sz="3000" i="1" dirty="0" smtClean="0">
                <a:solidFill>
                  <a:schemeClr val="tx1"/>
                </a:solidFill>
              </a:rPr>
              <a:t>(folyt.)</a:t>
            </a:r>
            <a:endParaRPr lang="hu-HU" sz="30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sz="1800" b="1" i="1" dirty="0" smtClean="0"/>
              <a:t>Sugárvédelmi szakértő</a:t>
            </a:r>
          </a:p>
          <a:p>
            <a:r>
              <a:rPr lang="hu-HU" sz="1800" b="1" i="1" dirty="0" smtClean="0"/>
              <a:t>Az atomenergiáról szóló 1996. évi CXVI. Törvény 16/B. § </a:t>
            </a:r>
          </a:p>
          <a:p>
            <a:r>
              <a:rPr lang="hu-HU" sz="1800" b="1" i="1" dirty="0" smtClean="0"/>
              <a:t>(1) Az atomenergia alkalmazása körében sugárvédelmi szakértői tevékenység folytatásához az atomenergia-felügyeleti szerv által kiadott engedély, vagy a szolgáltatási tevékenység megkezdésének és folytatásának általános szabályairól szóló 2009. évi LXXVI. törvény (a továbbiakban: </a:t>
            </a:r>
            <a:r>
              <a:rPr lang="hu-HU" sz="1800" b="1" i="1" dirty="0" err="1" smtClean="0"/>
              <a:t>Szolgtv</a:t>
            </a:r>
            <a:r>
              <a:rPr lang="hu-HU" sz="1800" b="1" i="1" dirty="0" smtClean="0"/>
              <a:t>.) 23. § (1) bekezdés a) pontja szerinti igazolás szükséges. A tevékenység folytatását az atomenergia-felügyeleti szerv annak engedélyezi, aki rendelkezik az ionizáló sugárzás elleni védelemről és a kapcsolódó engedélyezési, jelentési és ellenőrzési rendszerről szóló kormányrendeletben meghatározott szakmai képesítéssel és megfelel az ott meghatározott egyéb feltételeknek.</a:t>
            </a:r>
          </a:p>
          <a:p>
            <a:r>
              <a:rPr lang="hu-HU" sz="1800" b="1" i="1" dirty="0" smtClean="0"/>
              <a:t>(2) Sugárvédelmi szakértői tevékenységet az erre feljogosított</a:t>
            </a:r>
          </a:p>
          <a:p>
            <a:r>
              <a:rPr lang="hu-HU" sz="1800" b="1" i="1" dirty="0" smtClean="0"/>
              <a:t>a)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természetes személy </a:t>
            </a:r>
            <a:r>
              <a:rPr lang="hu-HU" sz="1800" b="1" i="1" dirty="0" smtClean="0"/>
              <a:t>(a továbbiakban: igazságügyi szakértő),</a:t>
            </a:r>
          </a:p>
          <a:p>
            <a:r>
              <a:rPr lang="hu-HU" sz="1800" b="1" i="1" dirty="0" smtClean="0"/>
              <a:t>b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cégjegyzékbe bejegyzett gazdasági társaság </a:t>
            </a:r>
            <a:r>
              <a:rPr lang="hu-HU" sz="1800" b="1" i="1" dirty="0" smtClean="0"/>
              <a:t>(a továbbiakban: sugárvédelmi szakértői társaság), valamint a </a:t>
            </a:r>
            <a:r>
              <a:rPr lang="hu-HU" sz="1800" b="1" i="1" dirty="0" err="1" smtClean="0"/>
              <a:t>Szolgtv</a:t>
            </a:r>
            <a:r>
              <a:rPr lang="hu-HU" sz="1800" b="1" i="1" dirty="0" smtClean="0"/>
              <a:t>. szerinti szabad szolgáltatásnyújtás jogával rendelkező vállalkozás (a továbbiakban: sugárvédelmi szakértői vállalkozás)</a:t>
            </a:r>
          </a:p>
          <a:p>
            <a:r>
              <a:rPr lang="hu-HU" sz="1800" b="1" i="1" dirty="0" smtClean="0"/>
              <a:t>végezhet.</a:t>
            </a:r>
          </a:p>
          <a:p>
            <a:r>
              <a:rPr lang="hu-HU" sz="1800" b="1" i="1" dirty="0" smtClean="0"/>
              <a:t>(8) Az atomenergia-felügyeleti szerv a sugárvédelmi szakértők jegyzékét honlapján naprakészen közzéteszi, …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C5A-FF98-47A3-8DBE-6AE8E1806760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968552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9904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120680" cy="1143000"/>
          </a:xfrm>
        </p:spPr>
        <p:txBody>
          <a:bodyPr>
            <a:normAutofit/>
          </a:bodyPr>
          <a:lstStyle/>
          <a:p>
            <a:pPr algn="r"/>
            <a:r>
              <a:rPr lang="hu-HU" sz="3000" b="1" dirty="0" smtClean="0">
                <a:solidFill>
                  <a:schemeClr val="tx1"/>
                </a:solidFill>
              </a:rPr>
              <a:t>A. Jogi keretek / </a:t>
            </a:r>
            <a:r>
              <a:rPr lang="hu-HU" sz="3000" b="1" i="1" dirty="0" smtClean="0">
                <a:solidFill>
                  <a:schemeClr val="tx1"/>
                </a:solidFill>
              </a:rPr>
              <a:t>engedélyezés </a:t>
            </a:r>
            <a:r>
              <a:rPr lang="hu-HU" sz="3000" i="1" dirty="0" smtClean="0">
                <a:solidFill>
                  <a:schemeClr val="tx1"/>
                </a:solidFill>
              </a:rPr>
              <a:t>(folyt.)</a:t>
            </a:r>
            <a:endParaRPr lang="hu-HU" sz="30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1800" b="1" i="1" dirty="0" err="1" smtClean="0"/>
              <a:t>SVr</a:t>
            </a:r>
            <a:r>
              <a:rPr lang="hu-HU" sz="1800" b="1" i="1" dirty="0" smtClean="0"/>
              <a:t>. 6. § (6) A sugárvédelmi szakértő által készített szakvélemény alapján az OAH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engedélyezheti</a:t>
            </a:r>
            <a:r>
              <a:rPr lang="hu-HU" sz="1800" b="1" i="1" dirty="0" smtClean="0"/>
              <a:t>, megtilthatja, vagy további feltételekhez kötheti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termék kereskedelmi forgalomba hozatalát, illetve mentesítheti azt az </a:t>
            </a:r>
            <a:r>
              <a:rPr lang="hu-HU" sz="1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Atv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hatálya alól</a:t>
            </a:r>
            <a:r>
              <a:rPr lang="hu-HU" sz="1800" b="1" i="1" dirty="0" smtClean="0"/>
              <a:t>.</a:t>
            </a:r>
          </a:p>
          <a:p>
            <a:r>
              <a:rPr lang="hu-HU" sz="1800" b="1" i="1" dirty="0" err="1" smtClean="0"/>
              <a:t>SVr</a:t>
            </a:r>
            <a:r>
              <a:rPr lang="hu-HU" sz="1800" b="1" i="1" dirty="0" smtClean="0"/>
              <a:t>. 36. §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engedélyes a sugárvédelemmel kapcsolatos feladatainak ellátását sugárvédelmi szakértő</a:t>
            </a:r>
            <a:r>
              <a:rPr lang="hu-HU" sz="1800" b="1" i="1" dirty="0" smtClean="0"/>
              <a:t> és az atomenergia alkalmazója által írásban kinevezett sugárvédelmi megbízott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bevonásával végzi.</a:t>
            </a:r>
          </a:p>
          <a:p>
            <a:r>
              <a:rPr lang="hu-HU" sz="1800" b="1" i="1" dirty="0" err="1" smtClean="0"/>
              <a:t>SVr</a:t>
            </a:r>
            <a:r>
              <a:rPr lang="hu-HU" sz="1800" b="1" i="1" dirty="0" smtClean="0"/>
              <a:t>. 37. § (1) Az engedélyes sugárvédelmi szakértő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bevonásával </a:t>
            </a:r>
            <a:r>
              <a:rPr lang="hu-HU" sz="1800" b="1" i="1" dirty="0" smtClean="0"/>
              <a:t>készíti el</a:t>
            </a:r>
          </a:p>
          <a:p>
            <a:r>
              <a:rPr lang="hu-HU" sz="1800" b="1" i="1" dirty="0" smtClean="0"/>
              <a:t>a) </a:t>
            </a:r>
            <a:r>
              <a:rPr lang="hu-HU" sz="1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radioaktív anyag alkalmazásához</a:t>
            </a:r>
            <a:r>
              <a:rPr lang="hu-HU" sz="1800" b="1" i="1" dirty="0" smtClean="0"/>
              <a:t>,</a:t>
            </a:r>
          </a:p>
          <a:p>
            <a:r>
              <a:rPr lang="hu-HU" sz="1800" b="1" i="1" dirty="0" smtClean="0"/>
              <a:t>b)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ionizáló sugárzást létrehozó, de radioaktív anyagot nem tartalmazó berendezés üzemeltetéséhez</a:t>
            </a:r>
          </a:p>
          <a:p>
            <a:r>
              <a:rPr lang="hu-HU" sz="1800" b="1" i="1" dirty="0" smtClean="0"/>
              <a:t>szükséges engedély iránti kérelmet és azok mellékletekeit.</a:t>
            </a:r>
          </a:p>
          <a:p>
            <a:r>
              <a:rPr lang="hu-HU" sz="1800" b="1" i="1" dirty="0" err="1" smtClean="0"/>
              <a:t>SVr</a:t>
            </a:r>
            <a:r>
              <a:rPr lang="hu-HU" sz="1800" b="1" i="1" dirty="0" smtClean="0"/>
              <a:t>. 68. § (1) Az e kormányrendelet hatálya alá tartozó, e kormányrendelet hatályba lépését megelőzően</a:t>
            </a:r>
          </a:p>
          <a:p>
            <a:r>
              <a:rPr lang="hu-HU" sz="1800" b="1" i="1" dirty="0" smtClean="0"/>
              <a:t>(3) Az Egészségügyi Nyilvántartási és Képzési Központ, valamint a Magyar Mérnöki Kamara által az e kormányrendelet hatályba lépését megelőzően kiadott szakértői engedélyek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2018. december 31-ig </a:t>
            </a:r>
            <a:r>
              <a:rPr lang="hu-HU" sz="1800" b="1" i="1" dirty="0" smtClean="0"/>
              <a:t>maradnak hatályban.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C5A-FF98-47A3-8DBE-6AE8E1806760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968552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9904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120680" cy="1143000"/>
          </a:xfrm>
        </p:spPr>
        <p:txBody>
          <a:bodyPr>
            <a:normAutofit/>
          </a:bodyPr>
          <a:lstStyle/>
          <a:p>
            <a:pPr algn="r"/>
            <a:r>
              <a:rPr lang="hu-HU" sz="3000" b="1" dirty="0" smtClean="0">
                <a:solidFill>
                  <a:schemeClr val="tx1"/>
                </a:solidFill>
              </a:rPr>
              <a:t>A. Jogi keretek / </a:t>
            </a:r>
            <a:r>
              <a:rPr lang="hu-HU" sz="3000" b="1" i="1" dirty="0" smtClean="0">
                <a:solidFill>
                  <a:schemeClr val="tx1"/>
                </a:solidFill>
              </a:rPr>
              <a:t>engedélyezés </a:t>
            </a:r>
            <a:r>
              <a:rPr lang="hu-HU" sz="3000" i="1" dirty="0" smtClean="0">
                <a:solidFill>
                  <a:schemeClr val="tx1"/>
                </a:solidFill>
              </a:rPr>
              <a:t>(folyt.)</a:t>
            </a:r>
            <a:endParaRPr lang="hu-HU" sz="30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1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SVr</a:t>
            </a:r>
            <a:r>
              <a:rPr lang="hu-HU" sz="1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54.§ </a:t>
            </a:r>
            <a:r>
              <a:rPr lang="hu-HU" sz="1800" b="1" i="1" dirty="0" smtClean="0"/>
              <a:t>(10) Az 53. § (1) bekezdés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</a:t>
            </a:r>
            <a:r>
              <a:rPr lang="hu-HU" sz="1800" b="1" i="1" dirty="0" smtClean="0"/>
              <a:t>pontja („kiemelt létesítmények létesítményi szintű </a:t>
            </a:r>
            <a:r>
              <a:rPr lang="hu-HU" sz="1800" b="1" i="1" dirty="0" err="1" smtClean="0"/>
              <a:t>MSSZ-ének</a:t>
            </a:r>
            <a:r>
              <a:rPr lang="hu-HU" sz="1800" b="1" i="1" dirty="0" smtClean="0"/>
              <a:t> jóváhagyásához”) szerinti engedély iránti kérelemhez csatolni kell a 7. melléklet szerint elkészített Sugárvédelmi Leírást és a 8. melléklet szerint elkészített létesítményi szintű </a:t>
            </a:r>
            <a:r>
              <a:rPr lang="hu-HU" sz="1800" b="1" i="1" dirty="0" err="1" smtClean="0"/>
              <a:t>MSSZ-t</a:t>
            </a:r>
            <a:r>
              <a:rPr lang="hu-HU" sz="1800" b="1" i="1" dirty="0" smtClean="0"/>
              <a:t>.</a:t>
            </a:r>
          </a:p>
          <a:p>
            <a:r>
              <a:rPr lang="hu-HU" sz="1800" b="1" i="1" dirty="0" smtClean="0"/>
              <a:t>(11) Az 53. § (1) bekezdés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</a:t>
            </a:r>
            <a:r>
              <a:rPr lang="hu-HU" sz="1800" b="1" i="1" dirty="0" smtClean="0"/>
              <a:t> pontja („az éves effektívdózis-korlát meghaladásához”) szerinti engedély iránti kérelemnek tartalmaznia kell az alábbi adatokat és információkat:</a:t>
            </a:r>
          </a:p>
          <a:p>
            <a:r>
              <a:rPr lang="hu-HU" sz="1800" b="1" i="1" dirty="0" smtClean="0"/>
              <a:t>a) az érintett személy vagy személyek Országos Dozimetriai Nyilvántartásban szereplő személyi azonosító adatait,</a:t>
            </a:r>
          </a:p>
          <a:p>
            <a:r>
              <a:rPr lang="hu-HU" sz="1800" b="1" i="1" dirty="0" smtClean="0"/>
              <a:t>b) az éves effektívdózis-korlát meghaladása szükségességének indoklását,</a:t>
            </a:r>
          </a:p>
          <a:p>
            <a:r>
              <a:rPr lang="hu-HU" sz="1800" b="1" i="1" dirty="0" smtClean="0"/>
              <a:t>c) a tervezett tevékenységek leírását és</a:t>
            </a:r>
          </a:p>
          <a:p>
            <a:r>
              <a:rPr lang="hu-HU" sz="1800" b="1" i="1" dirty="0" smtClean="0"/>
              <a:t>d) a várható sugárterhelés nagyságát és ennek optimáltságát megalapozó dokumentumot.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C5A-FF98-47A3-8DBE-6AE8E1806760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968552" cy="365125"/>
          </a:xfrm>
        </p:spPr>
        <p:txBody>
          <a:bodyPr/>
          <a:lstStyle/>
          <a:p>
            <a:r>
              <a:rPr lang="hu-HU" dirty="0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9904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120680" cy="1143000"/>
          </a:xfrm>
        </p:spPr>
        <p:txBody>
          <a:bodyPr>
            <a:normAutofit/>
          </a:bodyPr>
          <a:lstStyle/>
          <a:p>
            <a:pPr algn="r"/>
            <a:r>
              <a:rPr lang="hu-HU" sz="3000" b="1" dirty="0" smtClean="0">
                <a:solidFill>
                  <a:schemeClr val="tx1"/>
                </a:solidFill>
              </a:rPr>
              <a:t>A. Jogi keretek / </a:t>
            </a:r>
            <a:r>
              <a:rPr lang="hu-HU" sz="3000" b="1" i="1" dirty="0" smtClean="0">
                <a:solidFill>
                  <a:schemeClr val="tx1"/>
                </a:solidFill>
              </a:rPr>
              <a:t>engedélyezés </a:t>
            </a:r>
            <a:r>
              <a:rPr lang="hu-HU" sz="3000" i="1" dirty="0" smtClean="0">
                <a:solidFill>
                  <a:schemeClr val="tx1"/>
                </a:solidFill>
              </a:rPr>
              <a:t>(folyt.)</a:t>
            </a:r>
            <a:endParaRPr lang="hu-HU" sz="30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SVr</a:t>
            </a:r>
            <a:r>
              <a:rPr lang="hu-HU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54.§ </a:t>
            </a:r>
            <a:r>
              <a:rPr lang="hu-HU" sz="1800" b="1" i="1" dirty="0" smtClean="0"/>
              <a:t>(12) Az 53. § (1) bekezdés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</a:t>
            </a:r>
            <a:r>
              <a:rPr lang="hu-HU" sz="1800" b="1" i="1" dirty="0" smtClean="0"/>
              <a:t> pontja („fogyasztási cikk előállításához, forgalomba hozatalához, felhasználásához, amelynek rendeltetésszerű használatára a rendelet hatálya kiterjed”) szerinti engedély iránti kérelemnek tartalmaznia kell az alábbi adatokat és információkat:</a:t>
            </a:r>
          </a:p>
          <a:p>
            <a:r>
              <a:rPr lang="hu-HU" sz="1800" b="1" i="1" dirty="0" smtClean="0"/>
              <a:t>a) </a:t>
            </a:r>
            <a:r>
              <a:rPr lang="hu-HU" sz="1800" b="1" i="1" dirty="0" err="1" smtClean="0"/>
              <a:t>a</a:t>
            </a:r>
            <a:r>
              <a:rPr lang="hu-HU" sz="1800" b="1" i="1" dirty="0" smtClean="0"/>
              <a:t> termék rendeltetését,</a:t>
            </a:r>
          </a:p>
          <a:p>
            <a:r>
              <a:rPr lang="hu-HU" sz="1800" b="1" i="1" dirty="0" smtClean="0"/>
              <a:t>b) a termék műszaki jellemzőit,</a:t>
            </a:r>
          </a:p>
          <a:p>
            <a:r>
              <a:rPr lang="hu-HU" sz="1800" b="1" i="1" dirty="0" smtClean="0"/>
              <a:t>c) radioaktív anyagokat tartalmazó termékek esetében ezen anyagok fizikai, kémiai és műszaki rögzítésének módját,</a:t>
            </a:r>
          </a:p>
          <a:p>
            <a:r>
              <a:rPr lang="hu-HU" sz="1800" b="1" i="1" dirty="0" smtClean="0"/>
              <a:t>d) a termék használata szempontjából releváns távolságban – többek között a termék bármely hozzáférhető felületétől 0,1 m távolságban – mérhető dózisteljesítményt és</a:t>
            </a:r>
          </a:p>
          <a:p>
            <a:r>
              <a:rPr lang="hu-HU" sz="1800" b="1" i="1" dirty="0" smtClean="0"/>
              <a:t>e) a fogyasztási cikk rendszeres használóit várhatóan érő dózisok nagyságát.</a:t>
            </a:r>
          </a:p>
          <a:p>
            <a:r>
              <a:rPr lang="hu-HU" sz="1800" b="1" i="1" dirty="0" smtClean="0"/>
              <a:t>(13) Az 53. § (1) bekezdés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</a:t>
            </a:r>
            <a:r>
              <a:rPr lang="hu-HU" sz="1800" b="1" i="1" dirty="0" smtClean="0"/>
              <a:t> pontja („radioaktívan szennyezett terület kezeléséhez, az életvitelszerű tartózkodáshoz, a társadalmi és gazdasági tevékenység folytatásához azokon a területeken, ahol tartós maradékszennyezettség tapasztalható”) szerinti engedély iránti kérelemnek tartalmaznia kell az alábbi adatokat és információkat:</a:t>
            </a:r>
          </a:p>
          <a:p>
            <a:r>
              <a:rPr lang="hu-HU" sz="1800" b="1" i="1" dirty="0" smtClean="0"/>
              <a:t>a) </a:t>
            </a:r>
            <a:r>
              <a:rPr lang="hu-HU" sz="1800" b="1" i="1" dirty="0" err="1" smtClean="0"/>
              <a:t>a</a:t>
            </a:r>
            <a:r>
              <a:rPr lang="hu-HU" sz="1800" b="1" i="1" dirty="0" smtClean="0"/>
              <a:t> radioaktívan szennyezett terület pontos meghatározását,</a:t>
            </a:r>
          </a:p>
          <a:p>
            <a:r>
              <a:rPr lang="hu-HU" sz="1800" b="1" i="1" dirty="0" smtClean="0"/>
              <a:t>b) a radioaktív szennyezés okát és ismertetését,</a:t>
            </a:r>
          </a:p>
          <a:p>
            <a:r>
              <a:rPr lang="hu-HU" sz="1800" b="1" i="1" dirty="0" smtClean="0"/>
              <a:t>c) környezeti mérési adatokat,</a:t>
            </a:r>
          </a:p>
          <a:p>
            <a:r>
              <a:rPr lang="hu-HU" sz="1800" b="1" i="1" dirty="0" smtClean="0"/>
              <a:t>d) a bevezetendő intézkedések stratégiáját, és</a:t>
            </a:r>
          </a:p>
          <a:p>
            <a:r>
              <a:rPr lang="hu-HU" sz="1800" b="1" i="1" dirty="0" smtClean="0"/>
              <a:t>e) a tartósan szennyezett területen tervezett tevékenységeket, valamint a várható sugárdózisok értékét.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C5A-FF98-47A3-8DBE-6AE8E1806760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968552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9904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Jogi keretek / </a:t>
            </a:r>
            <a:r>
              <a:rPr lang="hu-HU" b="1" i="1" dirty="0" smtClean="0">
                <a:solidFill>
                  <a:schemeClr val="tx1"/>
                </a:solidFill>
              </a:rPr>
              <a:t>sarokkövek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lphaUcPeriod"/>
            </a:pPr>
            <a:r>
              <a:rPr lang="hu-HU" sz="1700" b="1" i="1" dirty="0" smtClean="0"/>
              <a:t>Tevékenység</a:t>
            </a:r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sz="1700" i="1" dirty="0" smtClean="0"/>
              <a:t>487/2015</a:t>
            </a:r>
            <a:r>
              <a:rPr lang="hu-HU" sz="1700" i="1" dirty="0"/>
              <a:t>. (XII. 30.) Korm. </a:t>
            </a:r>
            <a:r>
              <a:rPr lang="hu-HU" sz="1700" i="1" dirty="0" smtClean="0"/>
              <a:t>rendelet az </a:t>
            </a:r>
            <a:r>
              <a:rPr lang="hu-HU" sz="1700" i="1" dirty="0"/>
              <a:t>ionizáló sugárzás elleni védelemről és a kapcsolódó engedélyezési, jelentési és ellenőrzési </a:t>
            </a:r>
            <a:r>
              <a:rPr lang="hu-HU" sz="1700" i="1" dirty="0" smtClean="0"/>
              <a:t>rendszerről (</a:t>
            </a:r>
            <a:r>
              <a:rPr lang="hu-HU" sz="1700" i="1" dirty="0" err="1" smtClean="0"/>
              <a:t>SVr</a:t>
            </a:r>
            <a:r>
              <a:rPr lang="hu-HU" sz="1700" i="1" dirty="0" smtClean="0"/>
              <a:t>.)</a:t>
            </a:r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sz="1700" i="1" dirty="0" smtClean="0"/>
              <a:t> </a:t>
            </a:r>
            <a:r>
              <a:rPr lang="hu-HU" sz="1700" i="1" strike="sngStrike" dirty="0" smtClean="0"/>
              <a:t>124/1997</a:t>
            </a:r>
            <a:r>
              <a:rPr lang="hu-HU" sz="1700" i="1" strike="sngStrike" dirty="0"/>
              <a:t>. (VII. 18.) Korm. r</a:t>
            </a:r>
            <a:r>
              <a:rPr lang="hu-HU" sz="1700" i="1" strike="sngStrike" dirty="0" smtClean="0"/>
              <a:t>endelet az </a:t>
            </a:r>
            <a:r>
              <a:rPr lang="hu-HU" sz="1700" i="1" strike="sngStrike" dirty="0" err="1" smtClean="0"/>
              <a:t>Atv</a:t>
            </a:r>
            <a:r>
              <a:rPr lang="hu-HU" sz="1700" i="1" strike="sngStrike" dirty="0" smtClean="0"/>
              <a:t>. </a:t>
            </a:r>
            <a:r>
              <a:rPr lang="hu-HU" sz="1700" i="1" strike="sngStrike" dirty="0"/>
              <a:t>hatálya alá nem tartozó radioaktív anyagok, valamint ionizáló sugárzást létrehozó berendezések </a:t>
            </a:r>
            <a:r>
              <a:rPr lang="hu-HU" sz="1700" i="1" strike="sngStrike" dirty="0" smtClean="0"/>
              <a:t>köréről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sz="1700" i="1" dirty="0" smtClean="0"/>
              <a:t> </a:t>
            </a:r>
            <a:r>
              <a:rPr lang="hu-HU" sz="1700" i="1" strike="sngStrike" dirty="0" smtClean="0"/>
              <a:t>23/1997</a:t>
            </a:r>
            <a:r>
              <a:rPr lang="hu-HU" sz="1700" i="1" strike="sngStrike" dirty="0"/>
              <a:t>. (VII. 18.) NM </a:t>
            </a:r>
            <a:r>
              <a:rPr lang="hu-HU" sz="1700" i="1" strike="sngStrike" dirty="0" smtClean="0"/>
              <a:t>rendelet 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sz="1700" i="1" dirty="0" smtClean="0"/>
              <a:t>16/2000</a:t>
            </a:r>
            <a:r>
              <a:rPr lang="hu-HU" sz="1700" i="1" dirty="0"/>
              <a:t>. (VI. 8.) EüM </a:t>
            </a:r>
            <a:r>
              <a:rPr lang="hu-HU" sz="1700" i="1" dirty="0" smtClean="0"/>
              <a:t>rendelet (előírásai részben hatályon kívül helyezve)</a:t>
            </a:r>
            <a:endParaRPr lang="hu-HU" sz="1700" i="1" dirty="0"/>
          </a:p>
          <a:p>
            <a:pPr>
              <a:spcBef>
                <a:spcPts val="0"/>
              </a:spcBef>
            </a:pPr>
            <a:endParaRPr lang="hu-HU" sz="17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spcBef>
                <a:spcPts val="0"/>
              </a:spcBef>
              <a:buFont typeface="+mj-lt"/>
              <a:buAutoNum type="alphaUcPeriod" startAt="2"/>
            </a:pPr>
            <a:r>
              <a:rPr lang="hu-HU" sz="1700" b="1" i="1" dirty="0" smtClean="0">
                <a:solidFill>
                  <a:schemeClr val="tx1"/>
                </a:solidFill>
              </a:rPr>
              <a:t>Szállítás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sz="1700" i="1" dirty="0" smtClean="0"/>
              <a:t>51/2013</a:t>
            </a:r>
            <a:r>
              <a:rPr lang="hu-HU" sz="1700" i="1" dirty="0"/>
              <a:t>. (IX. 6.) NFM </a:t>
            </a:r>
            <a:r>
              <a:rPr lang="hu-HU" sz="1700" i="1" dirty="0" smtClean="0"/>
              <a:t>rendelet a </a:t>
            </a:r>
            <a:r>
              <a:rPr lang="hu-HU" sz="1700" i="1" dirty="0"/>
              <a:t>radioaktív anyagok szállításáról, fuvarozásáról és </a:t>
            </a:r>
            <a:r>
              <a:rPr lang="hu-HU" sz="1700" i="1" dirty="0" smtClean="0"/>
              <a:t>csomagolásáról (</a:t>
            </a:r>
            <a:r>
              <a:rPr lang="hu-HU" sz="1700" i="1" dirty="0" err="1" smtClean="0"/>
              <a:t>NFMr</a:t>
            </a:r>
            <a:r>
              <a:rPr lang="hu-HU" sz="1700" i="1" dirty="0" smtClean="0"/>
              <a:t>.)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sz="1700" i="1" dirty="0" smtClean="0"/>
              <a:t>488/2015</a:t>
            </a:r>
            <a:r>
              <a:rPr lang="hu-HU" sz="1700" i="1" dirty="0"/>
              <a:t>. (XII. 30.) Korm. r</a:t>
            </a:r>
            <a:r>
              <a:rPr lang="hu-HU" sz="1700" i="1" dirty="0" smtClean="0"/>
              <a:t>endelet … egyes </a:t>
            </a:r>
            <a:r>
              <a:rPr lang="hu-HU" sz="1700" i="1" dirty="0"/>
              <a:t>kormányrendeletek </a:t>
            </a:r>
            <a:r>
              <a:rPr lang="hu-HU" sz="1700" i="1" dirty="0" smtClean="0"/>
              <a:t>módosításáról </a:t>
            </a:r>
            <a:br>
              <a:rPr lang="hu-HU" sz="1700" i="1" dirty="0" smtClean="0"/>
            </a:br>
            <a:r>
              <a:rPr lang="hu-HU" sz="1700" i="1" dirty="0" smtClean="0"/>
              <a:t>(1. </a:t>
            </a:r>
            <a:r>
              <a:rPr lang="hu-HU" sz="1700" i="1" dirty="0"/>
              <a:t>A </a:t>
            </a:r>
            <a:r>
              <a:rPr lang="hu-HU" sz="1700" i="1" dirty="0" smtClean="0"/>
              <a:t>NKH-</a:t>
            </a:r>
            <a:r>
              <a:rPr lang="hu-HU" sz="1700" i="1" dirty="0" err="1" smtClean="0"/>
              <a:t>ról</a:t>
            </a:r>
            <a:r>
              <a:rPr lang="hu-HU" sz="1700" i="1" dirty="0" smtClean="0"/>
              <a:t> </a:t>
            </a:r>
            <a:r>
              <a:rPr lang="hu-HU" sz="1700" i="1" dirty="0"/>
              <a:t>szóló 263/2006. (XII. 20.) Korm. rendelet módosítása</a:t>
            </a:r>
            <a:r>
              <a:rPr lang="hu-HU" sz="1700" i="1" dirty="0" smtClean="0"/>
              <a:t>)</a:t>
            </a:r>
            <a:endParaRPr lang="hu-HU" sz="17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endParaRPr lang="hu-HU" sz="17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spcBef>
                <a:spcPts val="0"/>
              </a:spcBef>
              <a:buFont typeface="+mj-lt"/>
              <a:buAutoNum type="alphaUcPeriod" startAt="3"/>
            </a:pPr>
            <a:r>
              <a:rPr lang="hu-HU" sz="1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Eljárás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sz="1700" i="1" dirty="0" smtClean="0"/>
              <a:t>2004</a:t>
            </a:r>
            <a:r>
              <a:rPr lang="hu-HU" sz="1700" i="1" dirty="0"/>
              <a:t>. évi CXL</a:t>
            </a:r>
            <a:r>
              <a:rPr lang="hu-HU" sz="1700" i="1" dirty="0" smtClean="0"/>
              <a:t>. törvény a </a:t>
            </a:r>
            <a:r>
              <a:rPr lang="hu-HU" sz="1700" i="1" dirty="0"/>
              <a:t>közigazgatási hatósági eljárás és szolgáltatás általános </a:t>
            </a:r>
            <a:r>
              <a:rPr lang="hu-HU" sz="1700" i="1" dirty="0" smtClean="0"/>
              <a:t>szabályairól (</a:t>
            </a:r>
            <a:r>
              <a:rPr lang="hu-HU" sz="1700" i="1" dirty="0" err="1" smtClean="0"/>
              <a:t>Ket</a:t>
            </a:r>
            <a:r>
              <a:rPr lang="hu-HU" sz="1700" i="1" dirty="0" smtClean="0"/>
              <a:t>.)</a:t>
            </a:r>
            <a:endParaRPr lang="hu-HU" sz="17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C5A-FF98-47A3-8DBE-6AE8E1806760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968552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120680" cy="1143000"/>
          </a:xfrm>
        </p:spPr>
        <p:txBody>
          <a:bodyPr>
            <a:normAutofit/>
          </a:bodyPr>
          <a:lstStyle/>
          <a:p>
            <a:pPr algn="r"/>
            <a:r>
              <a:rPr lang="hu-HU" sz="3000" b="1" dirty="0" smtClean="0">
                <a:solidFill>
                  <a:schemeClr val="tx1"/>
                </a:solidFill>
              </a:rPr>
              <a:t>A. Jogi keretek / </a:t>
            </a:r>
            <a:r>
              <a:rPr lang="hu-HU" sz="3000" b="1" i="1" dirty="0" smtClean="0">
                <a:solidFill>
                  <a:schemeClr val="tx1"/>
                </a:solidFill>
              </a:rPr>
              <a:t>engedélyezés </a:t>
            </a:r>
            <a:r>
              <a:rPr lang="hu-HU" sz="3000" i="1" dirty="0" smtClean="0">
                <a:solidFill>
                  <a:schemeClr val="tx1"/>
                </a:solidFill>
              </a:rPr>
              <a:t>(folyt.)</a:t>
            </a:r>
            <a:endParaRPr lang="hu-HU" sz="30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SVr</a:t>
            </a:r>
            <a:r>
              <a:rPr lang="hu-HU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54.§ *</a:t>
            </a:r>
            <a:r>
              <a:rPr lang="hu-HU" sz="1800" b="1" i="1" dirty="0" smtClean="0"/>
              <a:t>(14) Az 53. § (1) bekezdés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</a:t>
            </a:r>
            <a:r>
              <a:rPr lang="hu-HU" sz="1800" b="1" i="1" dirty="0" smtClean="0"/>
              <a:t> („az ionizáló sugárzást létrehozó, de radioaktív anyagot nem tartalmazó berendezés típusának mentesítéséhez”) pontja szerinti engedély iránti kérelemnek tartalmaznia kell az alábbi adatokat és információkat:</a:t>
            </a:r>
          </a:p>
          <a:p>
            <a:r>
              <a:rPr lang="hu-HU" sz="1800" b="1" i="1" dirty="0" smtClean="0"/>
              <a:t>a) az ionizáló sugárzást létrehozó berendezés részletes leírását,</a:t>
            </a:r>
          </a:p>
          <a:p>
            <a:r>
              <a:rPr lang="hu-HU" sz="1800" b="1" i="1" dirty="0" smtClean="0"/>
              <a:t>b) az ionizáló sugárzást létrehozó berendezés rendeltetését és rendeltetésszerű használatát,</a:t>
            </a:r>
          </a:p>
          <a:p>
            <a:r>
              <a:rPr lang="hu-HU" sz="1800" b="1" i="1" dirty="0" smtClean="0"/>
              <a:t>c) az ionizáló sugárzást létrehozó berendezés, termék műszaki jellemzőit,</a:t>
            </a:r>
          </a:p>
          <a:p>
            <a:r>
              <a:rPr lang="hu-HU" sz="1800" b="1" i="1" dirty="0" smtClean="0"/>
              <a:t>d) a termék használata szempontjából releváns távolságban – többek között a termék bármely hozzáférhető felületétől 0,1 m távolságban – mérhető dózisteljesítményt,</a:t>
            </a:r>
          </a:p>
          <a:p>
            <a:r>
              <a:rPr lang="hu-HU" sz="1800" b="1" i="1" dirty="0" smtClean="0"/>
              <a:t>e) az ionizáló sugárzást létrehozó berendezés üzemeltetőit várhatóan érő dózisok nagyságát,</a:t>
            </a:r>
          </a:p>
          <a:p>
            <a:r>
              <a:rPr lang="hu-HU" sz="1800" b="1" i="1" dirty="0" smtClean="0"/>
              <a:t>f) orvosi radiológiai berendezés esetén a pácienseket várhatóan érő dózisok nagyságát, és</a:t>
            </a:r>
          </a:p>
          <a:p>
            <a:r>
              <a:rPr lang="hu-HU" sz="1800" b="1" i="1" dirty="0" smtClean="0"/>
              <a:t>g) nem orvosi képalkotó berendezés esetén az érintetteket várhatóan érő dózisok nagyságát.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C5A-FF98-47A3-8DBE-6AE8E1806760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968552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99045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120680" cy="1143000"/>
          </a:xfrm>
        </p:spPr>
        <p:txBody>
          <a:bodyPr>
            <a:normAutofit/>
          </a:bodyPr>
          <a:lstStyle/>
          <a:p>
            <a:pPr algn="r"/>
            <a:r>
              <a:rPr lang="hu-HU" sz="3000" b="1" dirty="0" smtClean="0">
                <a:solidFill>
                  <a:schemeClr val="tx1"/>
                </a:solidFill>
              </a:rPr>
              <a:t>A. Jogi keretek / </a:t>
            </a:r>
            <a:r>
              <a:rPr lang="hu-HU" sz="3000" b="1" i="1" dirty="0" smtClean="0">
                <a:solidFill>
                  <a:schemeClr val="tx1"/>
                </a:solidFill>
              </a:rPr>
              <a:t>engedélyezés </a:t>
            </a:r>
            <a:r>
              <a:rPr lang="hu-HU" sz="3000" i="1" dirty="0" smtClean="0">
                <a:solidFill>
                  <a:schemeClr val="tx1"/>
                </a:solidFill>
              </a:rPr>
              <a:t>(folyt.)</a:t>
            </a:r>
            <a:endParaRPr lang="hu-HU" sz="30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SVr</a:t>
            </a:r>
            <a:r>
              <a:rPr lang="hu-HU" sz="1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53.§ (1) 14. esetében (SV-2):</a:t>
            </a:r>
          </a:p>
          <a:p>
            <a:endParaRPr lang="hu-HU" sz="18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hu-HU" sz="1800" b="1" i="1" dirty="0" smtClean="0"/>
              <a:t>A mentesítés típusra szól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hu-HU" sz="1800" b="1" i="1" dirty="0" smtClean="0"/>
              <a:t>A korábban az 124/1997. Korm. Rendelet szerint mentesített berendezés típus is mentesített</a:t>
            </a:r>
          </a:p>
          <a:p>
            <a:pPr marL="0" indent="0">
              <a:spcBef>
                <a:spcPts val="0"/>
              </a:spcBef>
            </a:pPr>
            <a:endParaRPr lang="hu-HU" sz="18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</a:pPr>
            <a:r>
              <a:rPr lang="hu-HU" sz="1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SVr</a:t>
            </a:r>
            <a:r>
              <a:rPr lang="hu-HU" sz="1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54.§ </a:t>
            </a:r>
            <a:r>
              <a:rPr lang="hu-HU" sz="1800" b="1" i="1" dirty="0" smtClean="0"/>
              <a:t>(14) </a:t>
            </a:r>
            <a:r>
              <a:rPr lang="hu-HU" sz="1800" b="1" i="1" dirty="0" err="1" smtClean="0"/>
              <a:t>d-g</a:t>
            </a:r>
            <a:r>
              <a:rPr lang="hu-HU" sz="1800" b="1" i="1" dirty="0" smtClean="0"/>
              <a:t>): (Nem szükséges OSSKI szakvélemény, de) Szakértő vagy intézmény igénybevétele szükséges a dózisteljesítmény méréséhez és a dózisok számításához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hu-HU" sz="1800" b="1" i="1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C5A-FF98-47A3-8DBE-6AE8E1806760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968552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99045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120680" cy="1143000"/>
          </a:xfrm>
        </p:spPr>
        <p:txBody>
          <a:bodyPr>
            <a:normAutofit/>
          </a:bodyPr>
          <a:lstStyle/>
          <a:p>
            <a:pPr algn="r"/>
            <a:r>
              <a:rPr lang="hu-HU" sz="3000" b="1" dirty="0" smtClean="0">
                <a:solidFill>
                  <a:schemeClr val="tx1"/>
                </a:solidFill>
              </a:rPr>
              <a:t>A. Jogi keretek / </a:t>
            </a:r>
            <a:r>
              <a:rPr lang="hu-HU" sz="3000" b="1" i="1" dirty="0" smtClean="0">
                <a:solidFill>
                  <a:schemeClr val="tx1"/>
                </a:solidFill>
              </a:rPr>
              <a:t>engedélyezés </a:t>
            </a:r>
            <a:r>
              <a:rPr lang="hu-HU" sz="3000" i="1" dirty="0" smtClean="0">
                <a:solidFill>
                  <a:schemeClr val="tx1"/>
                </a:solidFill>
              </a:rPr>
              <a:t>(folyt.)</a:t>
            </a:r>
            <a:endParaRPr lang="hu-HU" sz="30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SVr</a:t>
            </a:r>
            <a:r>
              <a:rPr lang="hu-HU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54.§ *</a:t>
            </a:r>
            <a:r>
              <a:rPr lang="hu-HU" sz="1800" b="1" i="1" dirty="0" smtClean="0"/>
              <a:t>(15) Az 53. § (1) bekezdés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</a:t>
            </a:r>
            <a:r>
              <a:rPr lang="hu-HU" sz="1800" b="1" i="1" dirty="0" smtClean="0"/>
              <a:t> pontja („radioaktív anyagot tartalmazó, ionizáló sugárzást létrehozó berendezés típusának a hatósági engedélyezés és ellenőrzés alóli mentesítéséhez”) szerinti engedély iránti kérelemnek tartalmaznia kell az alábbi adatokat és információkat:</a:t>
            </a:r>
          </a:p>
          <a:p>
            <a:r>
              <a:rPr lang="hu-HU" sz="1800" b="1" i="1" dirty="0" smtClean="0"/>
              <a:t>a) az ionizáló sugárzást létrehozó berendezés részletes leírását,</a:t>
            </a:r>
          </a:p>
          <a:p>
            <a:r>
              <a:rPr lang="hu-HU" sz="1800" b="1" i="1" dirty="0" smtClean="0"/>
              <a:t>b) az ionizáló sugárzást létrehozó berendezés rendeltetését és rendeltetésszerű használatát,</a:t>
            </a:r>
          </a:p>
          <a:p>
            <a:r>
              <a:rPr lang="hu-HU" sz="1800" b="1" i="1" dirty="0" smtClean="0"/>
              <a:t>c) az ionizáló sugárzást létrehozó berendezés termék műszaki jellemzőit,</a:t>
            </a:r>
          </a:p>
          <a:p>
            <a:r>
              <a:rPr lang="hu-HU" sz="1800" b="1" i="1" dirty="0" smtClean="0"/>
              <a:t>d) radioaktív anyagokat tartalmazó termékek esetében ezen anyagok leírását, valamint rögzítésének módját,</a:t>
            </a:r>
          </a:p>
          <a:p>
            <a:r>
              <a:rPr lang="hu-HU" sz="1800" b="1" i="1" dirty="0" smtClean="0"/>
              <a:t>e) a termék használata szempontjából releváns távolságban–többek között a termék bármely hozzáférhető felületétől 0,1 m távolságban – mérhető dózisteljesítményt,</a:t>
            </a:r>
          </a:p>
          <a:p>
            <a:r>
              <a:rPr lang="hu-HU" sz="1800" b="1" i="1" dirty="0" smtClean="0"/>
              <a:t>f) az ionizáló sugárzást létrehozó berendezés üzemeltetőit várhatóan érő dózisok nagyságát,</a:t>
            </a:r>
          </a:p>
          <a:p>
            <a:r>
              <a:rPr lang="hu-HU" sz="1800" b="1" i="1" dirty="0" smtClean="0"/>
              <a:t>g) orvosi radiológiai berendezés esetén a pácienseket várhatóan érő dózisok nagyságát, és</a:t>
            </a:r>
          </a:p>
          <a:p>
            <a:r>
              <a:rPr lang="hu-HU" sz="1800" b="1" i="1" dirty="0" smtClean="0"/>
              <a:t>h) nem orvosi képalkotó berendezés esetén az érintetteket várhatóan érő dózisok nagyságát.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C5A-FF98-47A3-8DBE-6AE8E1806760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968552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99045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120680" cy="1143000"/>
          </a:xfrm>
        </p:spPr>
        <p:txBody>
          <a:bodyPr>
            <a:normAutofit/>
          </a:bodyPr>
          <a:lstStyle/>
          <a:p>
            <a:pPr algn="r"/>
            <a:r>
              <a:rPr lang="hu-HU" sz="3000" b="1" dirty="0" smtClean="0">
                <a:solidFill>
                  <a:schemeClr val="tx1"/>
                </a:solidFill>
              </a:rPr>
              <a:t>A. Jogi keretek / </a:t>
            </a:r>
            <a:r>
              <a:rPr lang="hu-HU" sz="3000" b="1" i="1" dirty="0" smtClean="0">
                <a:solidFill>
                  <a:schemeClr val="tx1"/>
                </a:solidFill>
              </a:rPr>
              <a:t>engedélyezés </a:t>
            </a:r>
            <a:r>
              <a:rPr lang="hu-HU" sz="3000" i="1" dirty="0" smtClean="0">
                <a:solidFill>
                  <a:schemeClr val="tx1"/>
                </a:solidFill>
              </a:rPr>
              <a:t>(folyt.)</a:t>
            </a:r>
            <a:endParaRPr lang="hu-HU" sz="30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SVr</a:t>
            </a:r>
            <a:r>
              <a:rPr lang="hu-HU" sz="1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53.§ (1) 15. esetében:</a:t>
            </a:r>
          </a:p>
          <a:p>
            <a:endParaRPr lang="hu-HU" sz="18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hu-HU" sz="1800" b="1" i="1" dirty="0" smtClean="0"/>
              <a:t>A mentesítés típusra szól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hu-HU" sz="1800" b="1" i="1" dirty="0" smtClean="0"/>
              <a:t>A korábban az 124/1997. Korm. rendelet 2.§ szerint mentesített berendezés típus is mentesített</a:t>
            </a:r>
          </a:p>
          <a:p>
            <a:pPr marL="0" indent="0">
              <a:spcBef>
                <a:spcPts val="0"/>
              </a:spcBef>
            </a:pPr>
            <a:r>
              <a:rPr lang="hu-HU" sz="1800" b="1" i="1" dirty="0" smtClean="0"/>
              <a:t>(Nem szükséges OSSKI szakvélemény, de) Szakértő vagy intézmény igénybevétele szükséges.  </a:t>
            </a:r>
            <a:br>
              <a:rPr lang="hu-HU" sz="1800" b="1" i="1" dirty="0" smtClean="0"/>
            </a:br>
            <a:endParaRPr lang="hu-HU" sz="1800" b="1" i="1" dirty="0" smtClean="0"/>
          </a:p>
          <a:p>
            <a:pPr marL="0" indent="0">
              <a:spcBef>
                <a:spcPts val="0"/>
              </a:spcBef>
            </a:pPr>
            <a:r>
              <a:rPr lang="hu-HU" sz="1800" b="1" i="1" dirty="0" err="1" smtClean="0"/>
              <a:t>SVr</a:t>
            </a:r>
            <a:r>
              <a:rPr lang="hu-HU" sz="1800" b="1" i="1" dirty="0" smtClean="0"/>
              <a:t>. 54.§ (15) e-h):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r>
              <a:rPr lang="hu-HU" sz="1800" b="1" i="1" dirty="0" smtClean="0"/>
              <a:t>    releváns távolságban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hu-HU" sz="1800" b="1" i="1" dirty="0" smtClean="0"/>
              <a:t>felületen mérhető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hu-HU" sz="1800" b="1" i="1" dirty="0" smtClean="0"/>
              <a:t>páciens és kezelő orvos/asszisztens vagy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hu-HU" sz="1800" b="1" i="1" dirty="0" smtClean="0"/>
              <a:t>érintett és kezelő </a:t>
            </a:r>
          </a:p>
          <a:p>
            <a:pPr lvl="1">
              <a:spcBef>
                <a:spcPts val="0"/>
              </a:spcBef>
            </a:pPr>
            <a:r>
              <a:rPr lang="hu-HU" sz="1800" b="1" i="1" dirty="0" smtClean="0"/>
              <a:t>helyén a dózisteljesítmény és a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hu-HU" sz="1800" b="1" i="1" dirty="0" smtClean="0"/>
              <a:t>dózisok számítása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C5A-FF98-47A3-8DBE-6AE8E1806760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968552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99045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120680" cy="1143000"/>
          </a:xfrm>
        </p:spPr>
        <p:txBody>
          <a:bodyPr>
            <a:normAutofit/>
          </a:bodyPr>
          <a:lstStyle/>
          <a:p>
            <a:pPr algn="r"/>
            <a:r>
              <a:rPr lang="hu-HU" sz="3000" b="1" dirty="0" smtClean="0">
                <a:solidFill>
                  <a:schemeClr val="tx1"/>
                </a:solidFill>
              </a:rPr>
              <a:t>A. Jogi keretek / </a:t>
            </a:r>
            <a:r>
              <a:rPr lang="hu-HU" sz="3000" b="1" i="1" dirty="0" smtClean="0">
                <a:solidFill>
                  <a:schemeClr val="tx1"/>
                </a:solidFill>
              </a:rPr>
              <a:t>engedélyezés </a:t>
            </a:r>
            <a:r>
              <a:rPr lang="hu-HU" sz="3000" i="1" dirty="0" smtClean="0">
                <a:solidFill>
                  <a:schemeClr val="tx1"/>
                </a:solidFill>
              </a:rPr>
              <a:t>(folyt.)</a:t>
            </a:r>
            <a:endParaRPr lang="hu-HU" sz="30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SVr</a:t>
            </a:r>
            <a:r>
              <a:rPr lang="hu-HU" sz="1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54.§ </a:t>
            </a:r>
            <a:r>
              <a:rPr lang="hu-HU" sz="1800" b="1" i="1" dirty="0" smtClean="0"/>
              <a:t>(16) Az 53. § (1) bekezdés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16. </a:t>
            </a:r>
            <a:r>
              <a:rPr lang="hu-HU" sz="1800" b="1" i="1" dirty="0" smtClean="0"/>
              <a:t>pontja („a radioaktív anyag alkalmazása befejezését követően a munkahely inaktívvá nyilvánításához,”) szerinti engedély iránti kérelemnek tartalmaznia kell a munkahelyen mérhető sugárzási adatokat. (SV-16) </a:t>
            </a:r>
          </a:p>
          <a:p>
            <a:r>
              <a:rPr lang="hu-HU" sz="1800" b="1" i="1" dirty="0" smtClean="0"/>
              <a:t>(17) Az 53. § (1) bekezdés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17. </a:t>
            </a:r>
            <a:r>
              <a:rPr lang="hu-HU" sz="1800" b="1" i="1" dirty="0" smtClean="0"/>
              <a:t>pontja („az alkalmazott radioaktív anyag sugárvédelmi, e rendeletben meghatározott hatósági felügyelet alól való felszabadításához, amennyiben a radioaktív anyag aktivitáskoncentrációja, vagy aktivitáskoncentrációja és aktivitása nem csökkent a mentességi szint alá”) szerinti engedély iránti kérelemnek tartalmaznia kell az alábbi adatokat és információkat:</a:t>
            </a:r>
          </a:p>
          <a:p>
            <a:r>
              <a:rPr lang="hu-HU" sz="1800" b="1" i="1" dirty="0" smtClean="0"/>
              <a:t>a) </a:t>
            </a:r>
            <a:r>
              <a:rPr lang="hu-HU" sz="1800" b="1" i="1" dirty="0" err="1" smtClean="0"/>
              <a:t>a</a:t>
            </a:r>
            <a:r>
              <a:rPr lang="hu-HU" sz="1800" b="1" i="1" dirty="0" smtClean="0"/>
              <a:t> felszabadítandó radioaktív anyag leírását,</a:t>
            </a:r>
          </a:p>
          <a:p>
            <a:r>
              <a:rPr lang="hu-HU" sz="1800" b="1" i="1" dirty="0" smtClean="0"/>
              <a:t>b) a felszabadítás érdekében végzendő tevékenység bemutatását és a kapcsolódó dózisbecslést és</a:t>
            </a:r>
          </a:p>
          <a:p>
            <a:r>
              <a:rPr lang="hu-HU" sz="1800" b="1" i="1" dirty="0" smtClean="0"/>
              <a:t>c) a felszabadított radioaktív anyaggal végzendő tevékenység bemutatását.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C5A-FF98-47A3-8DBE-6AE8E1806760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968552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99045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120680" cy="1143000"/>
          </a:xfrm>
        </p:spPr>
        <p:txBody>
          <a:bodyPr>
            <a:normAutofit/>
          </a:bodyPr>
          <a:lstStyle/>
          <a:p>
            <a:pPr algn="r"/>
            <a:r>
              <a:rPr lang="hu-HU" sz="3000" b="1" dirty="0" smtClean="0">
                <a:solidFill>
                  <a:schemeClr val="tx1"/>
                </a:solidFill>
              </a:rPr>
              <a:t>A. Jogi keretek / </a:t>
            </a:r>
            <a:r>
              <a:rPr lang="hu-HU" sz="3000" b="1" i="1" dirty="0" smtClean="0">
                <a:solidFill>
                  <a:schemeClr val="tx1"/>
                </a:solidFill>
              </a:rPr>
              <a:t>engedélyezés </a:t>
            </a:r>
            <a:r>
              <a:rPr lang="hu-HU" sz="3000" i="1" dirty="0" smtClean="0">
                <a:solidFill>
                  <a:schemeClr val="tx1"/>
                </a:solidFill>
              </a:rPr>
              <a:t>(folyt.)</a:t>
            </a:r>
            <a:endParaRPr lang="hu-HU" sz="30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SVr</a:t>
            </a:r>
            <a:r>
              <a:rPr lang="hu-HU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54.§ </a:t>
            </a:r>
            <a:r>
              <a:rPr lang="hu-HU" sz="1800" b="1" i="1" dirty="0" smtClean="0"/>
              <a:t>(18) Az 53. § (2) bekezdés szerinti átalakítási engedély iránti kérelemnek tartalmaznia kell az alábbi adatokat és információkat:</a:t>
            </a:r>
          </a:p>
          <a:p>
            <a:r>
              <a:rPr lang="hu-HU" sz="1800" b="1" i="1" dirty="0" smtClean="0"/>
              <a:t>a) </a:t>
            </a:r>
            <a:r>
              <a:rPr lang="hu-HU" sz="1800" b="1" i="1" dirty="0" err="1" smtClean="0"/>
              <a:t>a</a:t>
            </a:r>
            <a:r>
              <a:rPr lang="hu-HU" sz="1800" b="1" i="1" dirty="0" smtClean="0"/>
              <a:t> tervezett módosítás és szükségességének leírását és</a:t>
            </a:r>
          </a:p>
          <a:p>
            <a:r>
              <a:rPr lang="hu-HU" sz="1800" b="1" i="1" dirty="0" smtClean="0"/>
              <a:t>b) a tervezett módosítással érintett, az engedélyezési eljárás során benyújtott dokumentumok átalakított változatát a tervezett módosítások megjelölésével.</a:t>
            </a:r>
          </a:p>
          <a:p>
            <a:r>
              <a:rPr lang="hu-HU" sz="1800" b="1" i="1" dirty="0" smtClean="0"/>
              <a:t>*(19) Az 53. § (1) bekezdés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19. </a:t>
            </a:r>
            <a:r>
              <a:rPr lang="hu-HU" sz="1800" b="1" i="1" dirty="0" smtClean="0"/>
              <a:t>pontja </a:t>
            </a:r>
            <a:r>
              <a:rPr lang="hu-HU" sz="2000" b="1" i="1" dirty="0" smtClean="0"/>
              <a:t>(„</a:t>
            </a:r>
            <a:r>
              <a:rPr lang="hu-HU" sz="1800" b="1" i="1" dirty="0" smtClean="0"/>
              <a:t>zárt sugárforrás szolgálati idejének meghosszabbításához.</a:t>
            </a:r>
            <a:r>
              <a:rPr lang="hu-HU" sz="2000" b="1" i="1" dirty="0" smtClean="0"/>
              <a:t>”) </a:t>
            </a:r>
            <a:r>
              <a:rPr lang="hu-HU" sz="1800" b="1" i="1" dirty="0" smtClean="0"/>
              <a:t>szerinti engedély iránti kérelemnek tartalmaznia kell az alábbi adatokat és információkat:</a:t>
            </a:r>
          </a:p>
          <a:p>
            <a:r>
              <a:rPr lang="hu-HU" sz="1800" b="1" i="1" dirty="0" smtClean="0"/>
              <a:t>a) </a:t>
            </a:r>
            <a:r>
              <a:rPr lang="hu-HU" sz="1800" b="1" i="1" dirty="0" err="1" smtClean="0"/>
              <a:t>a</a:t>
            </a:r>
            <a:r>
              <a:rPr lang="hu-HU" sz="1800" b="1" i="1" dirty="0" smtClean="0"/>
              <a:t> felhasználás módjának biztonsági elemzését a sugárforrással kapcsolatos események értékelésére kiterjedően, és</a:t>
            </a:r>
          </a:p>
          <a:p>
            <a:r>
              <a:rPr lang="hu-HU" sz="1800" b="1" i="1" dirty="0" smtClean="0"/>
              <a:t>b) 1 évnél nem régebbi zártságvizsgálati jegyzőkönyvet.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C5A-FF98-47A3-8DBE-6AE8E1806760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968552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99045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800" b="1" dirty="0" smtClean="0">
                <a:solidFill>
                  <a:schemeClr val="tx1"/>
                </a:solidFill>
              </a:rPr>
              <a:t>A. Jogi keretek / </a:t>
            </a:r>
            <a:r>
              <a:rPr lang="hu-HU" sz="2800" b="1" i="1" dirty="0" smtClean="0">
                <a:solidFill>
                  <a:schemeClr val="tx1"/>
                </a:solidFill>
              </a:rPr>
              <a:t>engedélyezés </a:t>
            </a:r>
            <a:r>
              <a:rPr lang="hu-HU" sz="2800" i="1" dirty="0" smtClean="0">
                <a:solidFill>
                  <a:schemeClr val="tx1"/>
                </a:solidFill>
              </a:rPr>
              <a:t>(folyt.)</a:t>
            </a:r>
            <a:endParaRPr lang="hu-HU" sz="28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/>
            <a:r>
              <a:rPr lang="hu-HU" sz="2400" b="1" i="1" dirty="0" smtClean="0"/>
              <a:t>(</a:t>
            </a:r>
            <a:r>
              <a:rPr lang="hu-HU" sz="2400" b="1" i="1" dirty="0" err="1" smtClean="0"/>
              <a:t>SVr</a:t>
            </a:r>
            <a:r>
              <a:rPr lang="hu-HU" sz="2400" b="1" i="1" dirty="0" smtClean="0"/>
              <a:t>. 54.§ (19) kapcsán:) </a:t>
            </a:r>
            <a:r>
              <a:rPr lang="hu-HU" sz="2400" b="1" i="1" dirty="0" err="1" smtClean="0"/>
              <a:t>SVr</a:t>
            </a:r>
            <a:r>
              <a:rPr lang="hu-HU" sz="2400" b="1" i="1" dirty="0" smtClean="0"/>
              <a:t>. </a:t>
            </a:r>
            <a:r>
              <a:rPr lang="hu-HU" sz="2400" b="1" i="1" dirty="0" smtClean="0">
                <a:solidFill>
                  <a:schemeClr val="tx1"/>
                </a:solidFill>
              </a:rPr>
              <a:t>40.§:</a:t>
            </a:r>
          </a:p>
          <a:p>
            <a:r>
              <a:rPr lang="hu-HU" sz="2400" dirty="0" smtClean="0">
                <a:solidFill>
                  <a:schemeClr val="tx1"/>
                </a:solidFill>
              </a:rPr>
              <a:t>(</a:t>
            </a:r>
            <a:r>
              <a:rPr lang="hu-HU" sz="2400" dirty="0">
                <a:solidFill>
                  <a:schemeClr val="tx1"/>
                </a:solidFill>
              </a:rPr>
              <a:t>1) </a:t>
            </a:r>
            <a:r>
              <a:rPr lang="hu-HU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Zárt sugárforrás csak a gyártó által meghatározott szolgálati </a:t>
            </a:r>
            <a:r>
              <a:rPr lang="hu-H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időn belül, vagy annak engedélyezett meghosszabbításáig használható.</a:t>
            </a:r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2400" b="1" i="1" dirty="0" smtClean="0"/>
              <a:t>(</a:t>
            </a:r>
            <a:r>
              <a:rPr lang="hu-HU" sz="2400" b="1" i="1" dirty="0"/>
              <a:t>5) Radioaktív anyagot tartalmazó ionizáló sugárzást kibocsátó berendezést </a:t>
            </a:r>
            <a:r>
              <a:rPr lang="hu-H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lejárt szolgálati idejű sugárforrással üzemeltetni tilos</a:t>
            </a:r>
            <a:r>
              <a:rPr lang="hu-HU" sz="2400" b="1" i="1" dirty="0"/>
              <a:t>. </a:t>
            </a:r>
            <a:r>
              <a:rPr lang="hu-H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OAH a szolgálati időt kérelemre meghosszabbíthatja.</a:t>
            </a:r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2400" b="1" i="1" dirty="0"/>
              <a:t>(6) </a:t>
            </a:r>
            <a:r>
              <a:rPr lang="hu-H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meghosszabbított szolgálati időnek nincs minden zárt sugárforrásra érvényes maximuma</a:t>
            </a:r>
            <a:r>
              <a:rPr lang="hu-HU" sz="2400" b="1" i="1" dirty="0"/>
              <a:t>. Kivétel képeznek ez alól az ipari folyamatok méréstechnikai feladatait ellátó telepített berendezések zárt sugárforrásai, amelyek esetében a meghosszabbításokkal kiterjesztett felhasználási idő tartama legfeljebb 25 év, a 30 évnyi, vagy ennél hosszabb felezési idejű sugárforrások esetében legfeljebb 30 év.</a:t>
            </a:r>
            <a:endParaRPr lang="en-US" sz="2400" b="1" i="1" dirty="0"/>
          </a:p>
          <a:p>
            <a:r>
              <a:rPr lang="hu-HU" sz="2400" b="1" i="1" dirty="0"/>
              <a:t>(7) Különleges esetekben, illetve </a:t>
            </a:r>
            <a:r>
              <a:rPr lang="hu-H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biztonsági elemzés alapján </a:t>
            </a:r>
            <a:r>
              <a:rPr lang="hu-HU" sz="2400" b="1" i="1" dirty="0"/>
              <a:t>az OAH egyedi felhasználási időt is jóváhagyhat</a:t>
            </a:r>
            <a:r>
              <a:rPr lang="hu-HU" sz="2400" b="1" i="1" dirty="0" smtClean="0"/>
              <a:t>.</a:t>
            </a:r>
            <a:endParaRPr lang="en-US" sz="2400" b="1" i="1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F3A3-BD44-4C63-A588-0F02425ABDF3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195736" y="6381328"/>
            <a:ext cx="4896544" cy="340147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26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800" b="1" dirty="0" smtClean="0">
                <a:solidFill>
                  <a:schemeClr val="tx1"/>
                </a:solidFill>
              </a:rPr>
              <a:t>A. Jogi keretek / </a:t>
            </a:r>
            <a:r>
              <a:rPr lang="hu-HU" sz="2800" b="1" i="1" dirty="0" smtClean="0">
                <a:solidFill>
                  <a:schemeClr val="tx1"/>
                </a:solidFill>
              </a:rPr>
              <a:t>engedélyezés </a:t>
            </a:r>
            <a:r>
              <a:rPr lang="hu-HU" sz="2800" i="1" dirty="0" smtClean="0">
                <a:solidFill>
                  <a:schemeClr val="tx1"/>
                </a:solidFill>
              </a:rPr>
              <a:t>(folyt.)</a:t>
            </a:r>
            <a:endParaRPr lang="hu-HU" sz="28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sz="2400" b="1" i="1" dirty="0" smtClean="0"/>
              <a:t>(</a:t>
            </a:r>
            <a:r>
              <a:rPr lang="hu-HU" sz="2400" b="1" i="1" dirty="0" err="1" smtClean="0"/>
              <a:t>SVr</a:t>
            </a:r>
            <a:r>
              <a:rPr lang="hu-HU" sz="2400" b="1" i="1" dirty="0" smtClean="0"/>
              <a:t>. 54.§ (19) kapcsán:)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2400" b="1" i="1" dirty="0" smtClean="0"/>
              <a:t>A zártságra tett kijelentés </a:t>
            </a:r>
            <a:r>
              <a:rPr lang="hu-H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zárt sugárforrás igénybevételi osztályai</a:t>
            </a:r>
            <a:r>
              <a:rPr lang="hu-HU" sz="2400" b="1" i="1" dirty="0" smtClean="0"/>
              <a:t>hoz kötötten értelmezhető / ítélhető meg.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2400" b="1" i="1" dirty="0" smtClean="0"/>
              <a:t>Tipikus osztályozás: ISO 2919 szerint.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2400" b="1" i="1" dirty="0" smtClean="0"/>
              <a:t>Formátum: ISO/</a:t>
            </a:r>
            <a:r>
              <a:rPr lang="hu-HU" sz="2400" b="1" i="1" dirty="0" err="1" smtClean="0"/>
              <a:t>yy</a:t>
            </a:r>
            <a:r>
              <a:rPr lang="hu-HU" sz="2400" b="1" i="1" dirty="0" smtClean="0"/>
              <a:t>/betűjel (C / E) után öt számjegy (hőhatás, külső nyomás, ütés, rázás, szúrás okozta igénybevétel) (számjegy), pl. </a:t>
            </a:r>
            <a:br>
              <a:rPr lang="hu-HU" sz="2400" b="1" i="1" dirty="0" smtClean="0"/>
            </a:br>
            <a:r>
              <a:rPr lang="hu-HU" sz="2400" b="1" i="1" dirty="0" smtClean="0"/>
              <a:t>ISO/12/</a:t>
            </a:r>
            <a:r>
              <a:rPr lang="hu-H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E64434</a:t>
            </a:r>
            <a:r>
              <a:rPr lang="hu-HU" sz="2400" b="1" i="1" dirty="0" smtClean="0"/>
              <a:t>(1)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2400" b="1" i="1" dirty="0" smtClean="0"/>
              <a:t>Gyártó illik feltüntesse a műbizonylaton.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2400" b="1" i="1" dirty="0" smtClean="0"/>
              <a:t>Az alkalmazás nem feltétlen igényli a gyártó által megadott igénybevételi osztályt, de az </a:t>
            </a:r>
            <a:r>
              <a:rPr lang="hu-HU" sz="2400" b="1" i="1" dirty="0"/>
              <a:t>ISO 2919 </a:t>
            </a:r>
            <a:r>
              <a:rPr lang="hu-HU" sz="2400" b="1" i="1" dirty="0" smtClean="0"/>
              <a:t>szerinti értékek az ott feltüntetett alkalmazások esetében, első közelítésben belépőszintnek </a:t>
            </a:r>
            <a:r>
              <a:rPr lang="hu-HU" sz="2400" b="1" i="1" dirty="0" smtClean="0"/>
              <a:t>tekintendők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2400" b="1" i="1" dirty="0" smtClean="0"/>
              <a:t>((( ANSI N43.6 )))</a:t>
            </a:r>
            <a:endParaRPr lang="hu-HU" sz="2400" b="1" i="1" dirty="0" smtClean="0"/>
          </a:p>
          <a:p>
            <a:pPr>
              <a:buFont typeface="Wingdings" panose="05000000000000000000" pitchFamily="2" charset="2"/>
              <a:buChar char="ü"/>
            </a:pPr>
            <a:endParaRPr lang="hu-HU" sz="2400" b="1" i="1" dirty="0" smtClean="0"/>
          </a:p>
          <a:p>
            <a:pPr marL="0" indent="0"/>
            <a:r>
              <a:rPr lang="hu-HU" sz="2400" b="1" i="1" dirty="0" smtClean="0"/>
              <a:t>A biztonsági elemzés explicit kijelentést kell tartalmazzon a gyártó által megadott  szolgálati idő meghosszabbításának </a:t>
            </a:r>
            <a:r>
              <a:rPr lang="hu-H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hosszára és az igénybevételi osztályokra</a:t>
            </a:r>
            <a:r>
              <a:rPr lang="hu-HU" sz="2400" b="1" i="1" dirty="0" smtClean="0"/>
              <a:t>, amelyek esetében a zártság fennmaradása az adott igénybevétel esetében elvárt.</a:t>
            </a:r>
            <a:endParaRPr lang="en-US" sz="2400" b="1" i="1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2458-8780-4824-A053-909772ABC58F}" type="datetime1">
              <a:rPr lang="hu-HU" smtClean="0"/>
              <a:pPr/>
              <a:t>2016.03.17.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195736" y="6381328"/>
            <a:ext cx="4896544" cy="340147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44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120680" cy="1143000"/>
          </a:xfrm>
        </p:spPr>
        <p:txBody>
          <a:bodyPr>
            <a:normAutofit/>
          </a:bodyPr>
          <a:lstStyle/>
          <a:p>
            <a:pPr algn="r"/>
            <a:r>
              <a:rPr lang="hu-HU" sz="3000" b="1" dirty="0" smtClean="0">
                <a:solidFill>
                  <a:schemeClr val="tx1"/>
                </a:solidFill>
              </a:rPr>
              <a:t>A. Jogi keretek / </a:t>
            </a:r>
            <a:r>
              <a:rPr lang="hu-HU" sz="3000" b="1" i="1" dirty="0" smtClean="0">
                <a:solidFill>
                  <a:schemeClr val="tx1"/>
                </a:solidFill>
              </a:rPr>
              <a:t>bejelentés</a:t>
            </a:r>
            <a:endParaRPr lang="hu-HU" sz="30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sz="2000" b="1" i="1" dirty="0" err="1" smtClean="0"/>
              <a:t>SVr</a:t>
            </a:r>
            <a:r>
              <a:rPr lang="hu-HU" sz="2000" b="1" i="1" dirty="0" smtClean="0"/>
              <a:t>. 57. § (1) Az </a:t>
            </a:r>
            <a:r>
              <a:rPr lang="hu-H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engedélyes</a:t>
            </a:r>
            <a:r>
              <a:rPr lang="hu-HU" sz="2000" b="1" i="1" dirty="0" smtClean="0"/>
              <a:t> bejelenti az OAH-hoz</a:t>
            </a:r>
          </a:p>
          <a:p>
            <a:r>
              <a:rPr lang="hu-HU" sz="2000" b="1" i="1" dirty="0" smtClean="0"/>
              <a:t>a) az 53. § (1) bekezdés 1. és 2. pontja szerinti </a:t>
            </a:r>
            <a:r>
              <a:rPr lang="hu-H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radioaktív anyag vagy ionizáló sugárzást kibocsátó berendezés</a:t>
            </a:r>
          </a:p>
          <a:p>
            <a:r>
              <a:rPr lang="hu-HU" sz="2000" b="1" i="1" dirty="0" err="1" smtClean="0"/>
              <a:t>aa</a:t>
            </a:r>
            <a:r>
              <a:rPr lang="hu-HU" sz="2000" b="1" i="1" dirty="0" smtClean="0"/>
              <a:t>) </a:t>
            </a:r>
            <a:r>
              <a:rPr lang="hu-H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alkalmazásának vagy üzemeltetésének megkezdését,</a:t>
            </a:r>
            <a:r>
              <a:rPr lang="hu-HU" sz="2000" b="1" i="1" dirty="0" smtClean="0"/>
              <a:t> legalább 30 nappal a tervezett tevékenység megkezdését megelőzően,</a:t>
            </a:r>
          </a:p>
          <a:p>
            <a:r>
              <a:rPr lang="hu-HU" sz="2000" b="1" i="1" dirty="0" smtClean="0"/>
              <a:t>ab) </a:t>
            </a:r>
            <a:r>
              <a:rPr lang="hu-H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alkalmazásának, illetve üzemeltetésének megszüntetését, </a:t>
            </a:r>
            <a:r>
              <a:rPr lang="hu-HU" sz="2000" b="1" i="1" dirty="0" smtClean="0"/>
              <a:t>legalább 30 nappal a tevékenység megszüntetését megelőzően,</a:t>
            </a:r>
          </a:p>
          <a:p>
            <a:r>
              <a:rPr lang="hu-HU" sz="2000" b="1" i="1" dirty="0" err="1" smtClean="0"/>
              <a:t>ac</a:t>
            </a:r>
            <a:r>
              <a:rPr lang="hu-HU" sz="2000" b="1" i="1" dirty="0" smtClean="0"/>
              <a:t>) </a:t>
            </a:r>
            <a:r>
              <a:rPr lang="hu-H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tulajdonjoga megszerzését</a:t>
            </a:r>
            <a:r>
              <a:rPr lang="hu-HU" sz="2000" b="1" i="1" dirty="0" smtClean="0"/>
              <a:t>, legalább 30 nappal a tulajdonjog tervezett megszerzését megelőzően,</a:t>
            </a:r>
          </a:p>
          <a:p>
            <a:r>
              <a:rPr lang="hu-HU" sz="2000" b="1" i="1" dirty="0" smtClean="0"/>
              <a:t>ad) </a:t>
            </a:r>
            <a:r>
              <a:rPr lang="hu-H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használata bármilyen jogcímen történő átengedését</a:t>
            </a:r>
            <a:r>
              <a:rPr lang="hu-HU" sz="2000" b="1" i="1" dirty="0" smtClean="0"/>
              <a:t>, legalább 10 nappal a használat tervezett átengedését megelőzően,</a:t>
            </a:r>
          </a:p>
          <a:p>
            <a:r>
              <a:rPr lang="hu-HU" sz="2000" b="1" i="1" dirty="0" smtClean="0"/>
              <a:t>b) az általános mentességi aktivitás-koncentráció, vagy a specifikus mentességi aktivitás-koncentráció vagy aktivitás értékek alatti </a:t>
            </a:r>
            <a:r>
              <a:rPr lang="hu-H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radioaktív anyag sugárvédelmi hatósági felügyelet alól való felszabadítását</a:t>
            </a:r>
            <a:r>
              <a:rPr lang="hu-HU" sz="2000" b="1" i="1" dirty="0" smtClean="0"/>
              <a:t>, legalább 30 nappal a tervezett felszabadítást megelőzően,</a:t>
            </a:r>
          </a:p>
          <a:p>
            <a:r>
              <a:rPr lang="hu-HU" sz="2000" b="1" i="1" dirty="0" smtClean="0"/>
              <a:t>c) </a:t>
            </a:r>
            <a:r>
              <a:rPr lang="hu-H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sugárvédelmi hatósági felügyelet alól mentesített radioaktív anyagot tartalmazó ionizáló sugárzást létrehozó berendezés üzemeltetésé</a:t>
            </a:r>
            <a:r>
              <a:rPr lang="hu-HU" sz="2000" b="1" i="1" dirty="0" smtClean="0"/>
              <a:t>t, legalább 10 nappal az üzemeltetés tervezett megkezdését megelőzően,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C5A-FF98-47A3-8DBE-6AE8E1806760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968552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99045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120680" cy="1143000"/>
          </a:xfrm>
        </p:spPr>
        <p:txBody>
          <a:bodyPr>
            <a:normAutofit/>
          </a:bodyPr>
          <a:lstStyle/>
          <a:p>
            <a:pPr algn="r"/>
            <a:r>
              <a:rPr lang="hu-HU" sz="3000" b="1" dirty="0" smtClean="0">
                <a:solidFill>
                  <a:schemeClr val="tx1"/>
                </a:solidFill>
              </a:rPr>
              <a:t>A. Jogi keretek / </a:t>
            </a:r>
            <a:r>
              <a:rPr lang="hu-HU" sz="3000" b="1" i="1" dirty="0" smtClean="0">
                <a:solidFill>
                  <a:schemeClr val="tx1"/>
                </a:solidFill>
              </a:rPr>
              <a:t>bejelentés </a:t>
            </a:r>
            <a:r>
              <a:rPr lang="hu-HU" sz="3000" i="1" dirty="0" smtClean="0">
                <a:solidFill>
                  <a:schemeClr val="tx1"/>
                </a:solidFill>
              </a:rPr>
              <a:t>(folyt.)</a:t>
            </a:r>
            <a:endParaRPr lang="hu-HU" sz="30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000" b="1" i="1" dirty="0" err="1" smtClean="0"/>
              <a:t>SVr</a:t>
            </a:r>
            <a:r>
              <a:rPr lang="hu-HU" sz="2000" b="1" i="1" dirty="0" smtClean="0"/>
              <a:t>. 57. § (1) Az engedélyes bejelenti az OAH-hoz</a:t>
            </a:r>
          </a:p>
          <a:p>
            <a:r>
              <a:rPr lang="hu-HU" sz="2000" b="1" i="1" dirty="0" smtClean="0"/>
              <a:t>d) </a:t>
            </a:r>
            <a:r>
              <a:rPr lang="hu-H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sugárvédelmi hatósági felügyelet alól mentesített radioaktív anyagot tartalmazó ionizáló sugárzást létrehozó berendezés használata bármilyen jogcímen történő átengedését,</a:t>
            </a:r>
            <a:r>
              <a:rPr lang="hu-HU" sz="2000" b="1" i="1" dirty="0" smtClean="0"/>
              <a:t> legalább 10 nappal a használat tervezett átengedését megelőzően,</a:t>
            </a:r>
          </a:p>
          <a:p>
            <a:r>
              <a:rPr lang="hu-HU" sz="2000" b="1" i="1" dirty="0" smtClean="0"/>
              <a:t>e) az engedélyezett </a:t>
            </a:r>
            <a:r>
              <a:rPr lang="hu-H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MSSZ</a:t>
            </a:r>
            <a:r>
              <a:rPr lang="hu-HU" sz="2000" b="1" i="1" dirty="0" smtClean="0"/>
              <a:t>, 8. melléklet </a:t>
            </a:r>
            <a:r>
              <a:rPr lang="hu-H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1.1.1. és 1.1.17. pontjában meghatározott adatok</a:t>
            </a:r>
            <a:r>
              <a:rPr lang="hu-HU" sz="2000" b="1" i="1" dirty="0" smtClean="0"/>
              <a:t> megváltoztatását a legkésőbb 15 nappal a változást követően,</a:t>
            </a:r>
          </a:p>
          <a:p>
            <a:r>
              <a:rPr lang="hu-HU" sz="2000" b="1" i="1" dirty="0" smtClean="0"/>
              <a:t>f) az 53. § (1) bekezdés </a:t>
            </a:r>
            <a:r>
              <a:rPr lang="hu-H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pontja szerinti ionizáló sugárzást kibocsátó berendezés forgalmazása adatait </a:t>
            </a:r>
            <a:r>
              <a:rPr lang="hu-HU" sz="2000" b="1" i="1" dirty="0" smtClean="0"/>
              <a:t>a forgalmazást követő év február 15-ig, az átadott berendezés típusának, mennyiségének és az átvevő engedélyes megnevezésével.</a:t>
            </a:r>
          </a:p>
          <a:p>
            <a:r>
              <a:rPr lang="hu-HU" sz="2000" b="1" i="1" dirty="0" smtClean="0"/>
              <a:t>(2) Az OAH az (1) bekezdés szerinti bejelentés tudomásul vételéről 8 napon belül írásban tájékoztatja a bejelentőt.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C5A-FF98-47A3-8DBE-6AE8E1806760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968552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9904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915816" y="404665"/>
            <a:ext cx="5542384" cy="1008111"/>
          </a:xfrm>
        </p:spPr>
        <p:txBody>
          <a:bodyPr>
            <a:normAutofit/>
          </a:bodyPr>
          <a:lstStyle/>
          <a:p>
            <a:pPr algn="r"/>
            <a:r>
              <a:rPr lang="hu-HU" sz="2800" b="1" dirty="0" smtClean="0">
                <a:solidFill>
                  <a:schemeClr val="tx1"/>
                </a:solidFill>
              </a:rPr>
              <a:t>A(/B). Jogi </a:t>
            </a:r>
            <a:r>
              <a:rPr lang="hu-HU" sz="2800" b="1" dirty="0">
                <a:solidFill>
                  <a:schemeClr val="tx1"/>
                </a:solidFill>
              </a:rPr>
              <a:t>keretek / </a:t>
            </a:r>
            <a:r>
              <a:rPr lang="hu-HU" sz="2800" b="1" i="1" dirty="0" smtClean="0">
                <a:solidFill>
                  <a:schemeClr val="tx1"/>
                </a:solidFill>
              </a:rPr>
              <a:t>új BSS</a:t>
            </a:r>
            <a:endParaRPr lang="hu-HU" sz="2800" i="1" dirty="0">
              <a:solidFill>
                <a:schemeClr val="tx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416824" cy="4248472"/>
          </a:xfrm>
        </p:spPr>
        <p:txBody>
          <a:bodyPr>
            <a:noAutofit/>
          </a:bodyPr>
          <a:lstStyle/>
          <a:p>
            <a:pPr marL="358775" lvl="0" indent="-358775" algn="l">
              <a:buFont typeface="Arial" pitchFamily="34" charset="0"/>
              <a:buChar char="§"/>
              <a:tabLst>
                <a:tab pos="358775" algn="l"/>
              </a:tabLst>
            </a:pPr>
            <a:r>
              <a:rPr lang="hu-HU" sz="2000" b="1" i="1" dirty="0" smtClean="0">
                <a:solidFill>
                  <a:schemeClr val="tx1"/>
                </a:solidFill>
              </a:rPr>
              <a:t>EC</a:t>
            </a:r>
            <a:r>
              <a:rPr lang="hu-HU" sz="2000" b="1" i="1" dirty="0">
                <a:solidFill>
                  <a:schemeClr val="tx1"/>
                </a:solidFill>
              </a:rPr>
              <a:t>, </a:t>
            </a:r>
            <a:r>
              <a:rPr lang="en-US" sz="2000" b="1" i="1" dirty="0">
                <a:solidFill>
                  <a:schemeClr val="tx1"/>
                </a:solidFill>
              </a:rPr>
              <a:t>FAO, IAEA, ILO, OECD/NEA, PAHO, UNEP, WHO, IAEA Safety Standards, </a:t>
            </a:r>
            <a:r>
              <a:rPr lang="hu-HU" sz="2000" b="1" i="1" dirty="0" err="1">
                <a:solidFill>
                  <a:schemeClr val="tx1"/>
                </a:solidFill>
              </a:rPr>
              <a:t>Radiation</a:t>
            </a:r>
            <a:r>
              <a:rPr lang="hu-HU" sz="2000" b="1" i="1" dirty="0">
                <a:solidFill>
                  <a:schemeClr val="tx1"/>
                </a:solidFill>
              </a:rPr>
              <a:t> </a:t>
            </a:r>
            <a:r>
              <a:rPr lang="hu-HU" sz="2000" b="1" i="1" dirty="0" err="1">
                <a:solidFill>
                  <a:schemeClr val="tx1"/>
                </a:solidFill>
              </a:rPr>
              <a:t>Protection</a:t>
            </a:r>
            <a:r>
              <a:rPr lang="hu-HU" sz="2000" b="1" i="1" dirty="0">
                <a:solidFill>
                  <a:schemeClr val="tx1"/>
                </a:solidFill>
              </a:rPr>
              <a:t> and </a:t>
            </a:r>
            <a:r>
              <a:rPr lang="hu-HU" sz="2000" b="1" i="1" dirty="0" err="1">
                <a:solidFill>
                  <a:schemeClr val="tx1"/>
                </a:solidFill>
              </a:rPr>
              <a:t>Safety</a:t>
            </a:r>
            <a:r>
              <a:rPr lang="hu-HU" sz="2000" b="1" i="1" dirty="0">
                <a:solidFill>
                  <a:schemeClr val="tx1"/>
                </a:solidFill>
              </a:rPr>
              <a:t> of </a:t>
            </a:r>
            <a:r>
              <a:rPr lang="hu-HU" sz="2000" b="1" i="1" dirty="0" err="1">
                <a:solidFill>
                  <a:schemeClr val="tx1"/>
                </a:solidFill>
              </a:rPr>
              <a:t>Radiation</a:t>
            </a:r>
            <a:r>
              <a:rPr lang="hu-HU" sz="2000" b="1" i="1" dirty="0">
                <a:solidFill>
                  <a:schemeClr val="tx1"/>
                </a:solidFill>
              </a:rPr>
              <a:t> </a:t>
            </a:r>
            <a:r>
              <a:rPr lang="hu-HU" sz="2000" b="1" i="1" dirty="0" err="1">
                <a:solidFill>
                  <a:schemeClr val="tx1"/>
                </a:solidFill>
              </a:rPr>
              <a:t>Sources</a:t>
            </a:r>
            <a:r>
              <a:rPr lang="hu-HU" sz="2000" b="1" i="1" dirty="0">
                <a:solidFill>
                  <a:schemeClr val="tx1"/>
                </a:solidFill>
              </a:rPr>
              <a:t>: International Basic </a:t>
            </a:r>
            <a:r>
              <a:rPr lang="hu-HU" sz="2000" b="1" i="1" dirty="0" err="1">
                <a:solidFill>
                  <a:schemeClr val="tx1"/>
                </a:solidFill>
              </a:rPr>
              <a:t>Safety</a:t>
            </a:r>
            <a:r>
              <a:rPr lang="hu-HU" sz="2000" b="1" i="1" dirty="0">
                <a:solidFill>
                  <a:schemeClr val="tx1"/>
                </a:solidFill>
              </a:rPr>
              <a:t> </a:t>
            </a:r>
            <a:r>
              <a:rPr lang="hu-HU" sz="2000" b="1" i="1" dirty="0" err="1">
                <a:solidFill>
                  <a:schemeClr val="tx1"/>
                </a:solidFill>
              </a:rPr>
              <a:t>Standards</a:t>
            </a:r>
            <a:r>
              <a:rPr lang="hu-HU" sz="2000" b="1" i="1" dirty="0">
                <a:solidFill>
                  <a:schemeClr val="tx1"/>
                </a:solidFill>
              </a:rPr>
              <a:t>, General </a:t>
            </a:r>
            <a:r>
              <a:rPr lang="hu-HU" sz="2000" b="1" i="1" dirty="0" err="1">
                <a:solidFill>
                  <a:schemeClr val="tx1"/>
                </a:solidFill>
              </a:rPr>
              <a:t>Safety</a:t>
            </a:r>
            <a:r>
              <a:rPr lang="hu-HU" sz="2000" b="1" i="1" dirty="0">
                <a:solidFill>
                  <a:schemeClr val="tx1"/>
                </a:solidFill>
              </a:rPr>
              <a:t> </a:t>
            </a:r>
            <a:r>
              <a:rPr lang="hu-HU" sz="2000" b="1" i="1" dirty="0" err="1">
                <a:solidFill>
                  <a:schemeClr val="tx1"/>
                </a:solidFill>
              </a:rPr>
              <a:t>Requirements</a:t>
            </a:r>
            <a:r>
              <a:rPr lang="hu-HU" sz="2000" b="1" i="1" dirty="0">
                <a:solidFill>
                  <a:schemeClr val="tx1"/>
                </a:solidFill>
              </a:rPr>
              <a:t> Part 3, No. GSR Part 3,</a:t>
            </a:r>
            <a:r>
              <a:rPr lang="en-US" sz="2000" b="1" i="1" dirty="0">
                <a:solidFill>
                  <a:schemeClr val="tx1"/>
                </a:solidFill>
              </a:rPr>
              <a:t> IAEA, Vienna (2014</a:t>
            </a:r>
            <a:r>
              <a:rPr lang="en-US" sz="2000" b="1" i="1" dirty="0" smtClean="0">
                <a:solidFill>
                  <a:schemeClr val="tx1"/>
                </a:solidFill>
              </a:rPr>
              <a:t>)</a:t>
            </a:r>
            <a:r>
              <a:rPr lang="hu-HU" sz="2000" b="1" i="1" dirty="0" smtClean="0">
                <a:solidFill>
                  <a:schemeClr val="tx1"/>
                </a:solidFill>
              </a:rPr>
              <a:t> (</a:t>
            </a:r>
            <a:r>
              <a:rPr lang="en-US" sz="2000" b="1" i="1" dirty="0" err="1" smtClean="0">
                <a:solidFill>
                  <a:schemeClr val="tx1"/>
                </a:solidFill>
              </a:rPr>
              <a:t>új</a:t>
            </a:r>
            <a:r>
              <a:rPr lang="en-US" sz="2000" b="1" i="1" dirty="0" smtClean="0">
                <a:solidFill>
                  <a:schemeClr val="tx1"/>
                </a:solidFill>
              </a:rPr>
              <a:t> </a:t>
            </a:r>
            <a:r>
              <a:rPr lang="en-US" sz="2000" b="1" i="1" dirty="0">
                <a:solidFill>
                  <a:schemeClr val="tx1"/>
                </a:solidFill>
              </a:rPr>
              <a:t>NAÜ BSS</a:t>
            </a:r>
            <a:r>
              <a:rPr lang="hu-HU" sz="2000" b="1" i="1" dirty="0" smtClean="0">
                <a:solidFill>
                  <a:schemeClr val="tx1"/>
                </a:solidFill>
              </a:rPr>
              <a:t>)</a:t>
            </a:r>
          </a:p>
          <a:p>
            <a:pPr marL="358775" lvl="0" indent="-358775" algn="l">
              <a:buFont typeface="Arial" pitchFamily="34" charset="0"/>
              <a:buChar char="§"/>
              <a:tabLst>
                <a:tab pos="358775" algn="l"/>
              </a:tabLst>
            </a:pPr>
            <a:endParaRPr lang="hu-HU" sz="2000" b="1" i="1" dirty="0" smtClean="0">
              <a:solidFill>
                <a:schemeClr val="tx1"/>
              </a:solidFill>
            </a:endParaRPr>
          </a:p>
          <a:p>
            <a:pPr marL="358775" lvl="0" indent="-358775" algn="l">
              <a:buFont typeface="Arial" pitchFamily="34" charset="0"/>
              <a:buChar char="§"/>
              <a:tabLst>
                <a:tab pos="358775" algn="l"/>
              </a:tabLst>
            </a:pPr>
            <a:r>
              <a:rPr lang="hu-HU" sz="2000" b="1" i="1" dirty="0" smtClean="0">
                <a:solidFill>
                  <a:schemeClr val="tx1"/>
                </a:solidFill>
              </a:rPr>
              <a:t>A Tanács </a:t>
            </a:r>
            <a:r>
              <a:rPr lang="hu-HU" sz="2000" b="1" i="1" dirty="0">
                <a:solidFill>
                  <a:schemeClr val="tx1"/>
                </a:solidFill>
              </a:rPr>
              <a:t>az ionizáló sugárzás miatti sugárterhelésből származó veszélyekkel szembeni védelmet szolgáló alapvető biztonsági előírások megállapításáról, valamint a 89/618/Euratom, a 90/641/Euratom, a 96/29/Euratom, a 97/43/Euratom és a 2003/122/Euratom irányelv hatályon kívül helyezéséről szóló 2013/59/EURATOM Irányelvének (</a:t>
            </a:r>
            <a:r>
              <a:rPr lang="en-US" sz="2000" b="1" i="1" dirty="0" err="1">
                <a:solidFill>
                  <a:schemeClr val="tx1"/>
                </a:solidFill>
              </a:rPr>
              <a:t>továbbiakban</a:t>
            </a:r>
            <a:r>
              <a:rPr lang="en-US" sz="2000" b="1" i="1" dirty="0">
                <a:solidFill>
                  <a:schemeClr val="tx1"/>
                </a:solidFill>
              </a:rPr>
              <a:t>: </a:t>
            </a:r>
            <a:r>
              <a:rPr lang="en-US" sz="2000" b="1" i="1" dirty="0" err="1">
                <a:solidFill>
                  <a:schemeClr val="tx1"/>
                </a:solidFill>
              </a:rPr>
              <a:t>új</a:t>
            </a:r>
            <a:r>
              <a:rPr lang="en-US" sz="2000" b="1" i="1" dirty="0">
                <a:solidFill>
                  <a:schemeClr val="tx1"/>
                </a:solidFill>
              </a:rPr>
              <a:t> EU BSS</a:t>
            </a:r>
            <a:r>
              <a:rPr lang="hu-HU" sz="2000" b="1" i="1" dirty="0" smtClean="0">
                <a:solidFill>
                  <a:schemeClr val="tx1"/>
                </a:solidFill>
              </a:rPr>
              <a:t>)</a:t>
            </a:r>
            <a:r>
              <a:rPr lang="hu-HU" sz="2000" b="1" i="1" smtClean="0">
                <a:solidFill>
                  <a:schemeClr val="tx1"/>
                </a:solidFill>
              </a:rPr>
              <a:t/>
            </a:r>
            <a:br>
              <a:rPr lang="hu-HU" sz="2000" b="1" i="1" smtClean="0">
                <a:solidFill>
                  <a:schemeClr val="tx1"/>
                </a:solidFill>
              </a:rPr>
            </a:br>
            <a:r>
              <a:rPr lang="hu-HU" sz="2000" b="1" i="1" smtClean="0">
                <a:solidFill>
                  <a:schemeClr val="tx1"/>
                </a:solidFill>
              </a:rPr>
              <a:t>(átültetendő: 2018</a:t>
            </a:r>
            <a:r>
              <a:rPr lang="hu-HU" sz="2000" b="1" i="1" dirty="0" smtClean="0">
                <a:solidFill>
                  <a:schemeClr val="tx1"/>
                </a:solidFill>
              </a:rPr>
              <a:t>. február 6-ig)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6508-9DD2-4695-B35D-909086C6BDED}" type="datetime1">
              <a:rPr lang="hu-HU" smtClean="0"/>
              <a:pPr/>
              <a:t>2016.03.17.</a:t>
            </a:fld>
            <a:endParaRPr lang="hu-HU" dirty="0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3</a:t>
            </a:fld>
            <a:endParaRPr lang="hu-HU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392488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90913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120680" cy="1143000"/>
          </a:xfrm>
        </p:spPr>
        <p:txBody>
          <a:bodyPr>
            <a:normAutofit/>
          </a:bodyPr>
          <a:lstStyle/>
          <a:p>
            <a:pPr algn="r"/>
            <a:r>
              <a:rPr lang="hu-HU" sz="3000" b="1" dirty="0" smtClean="0">
                <a:solidFill>
                  <a:schemeClr val="tx1"/>
                </a:solidFill>
              </a:rPr>
              <a:t>A. Jogi keretek / </a:t>
            </a:r>
            <a:r>
              <a:rPr lang="hu-HU" sz="3000" b="1" i="1" dirty="0" smtClean="0">
                <a:solidFill>
                  <a:schemeClr val="tx1"/>
                </a:solidFill>
              </a:rPr>
              <a:t>bejelentés </a:t>
            </a:r>
            <a:r>
              <a:rPr lang="hu-HU" sz="3000" i="1" dirty="0" smtClean="0">
                <a:solidFill>
                  <a:schemeClr val="tx1"/>
                </a:solidFill>
              </a:rPr>
              <a:t>(folyt.)</a:t>
            </a:r>
            <a:endParaRPr lang="hu-HU" sz="30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sz="2000" b="1" i="1" dirty="0" err="1" smtClean="0"/>
              <a:t>SVr</a:t>
            </a:r>
            <a:r>
              <a:rPr lang="hu-HU" sz="2000" b="1" i="1" dirty="0" smtClean="0"/>
              <a:t>. 57. § (3) A </a:t>
            </a:r>
            <a:r>
              <a:rPr lang="hu-H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sugárvédelmi képzés és továbbképzés szervezője</a:t>
            </a:r>
            <a:r>
              <a:rPr lang="hu-HU" sz="2000" b="1" i="1" dirty="0" smtClean="0"/>
              <a:t> bejelenti:</a:t>
            </a:r>
          </a:p>
          <a:p>
            <a:r>
              <a:rPr lang="hu-HU" sz="2000" b="1" i="1" dirty="0" smtClean="0"/>
              <a:t>a) </a:t>
            </a:r>
            <a:r>
              <a:rPr lang="hu-H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hu-H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sugárvédelmi vizsga tervezett időpontját, a képzés fokozatát, a képzést záró vizsga helyét és időpontját</a:t>
            </a:r>
            <a:r>
              <a:rPr lang="hu-HU" sz="2000" b="1" i="1" dirty="0" smtClean="0"/>
              <a:t>, legalább 15 nappal a vizsga tervezett időpontját megelőzően;</a:t>
            </a:r>
          </a:p>
          <a:p>
            <a:r>
              <a:rPr lang="hu-HU" sz="2000" b="1" i="1" dirty="0" smtClean="0"/>
              <a:t>b) a </a:t>
            </a:r>
            <a:r>
              <a:rPr lang="hu-H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képzés, továbbképzés teljesítésé</a:t>
            </a:r>
            <a:r>
              <a:rPr lang="hu-HU" sz="2000" b="1" i="1" dirty="0" smtClean="0"/>
              <a:t>t.</a:t>
            </a:r>
          </a:p>
          <a:p>
            <a:r>
              <a:rPr lang="hu-HU" sz="2000" b="1" i="1" dirty="0" smtClean="0"/>
              <a:t>(4) </a:t>
            </a:r>
            <a:r>
              <a:rPr lang="hu-H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sugárvédelmi képzés és továbbképzés szervezője az OAH részére benyújtja a vizsgáztatásról szóló jegyzőkönyvet, valamint a kiállított Bizonyítványok adatait, </a:t>
            </a:r>
            <a:r>
              <a:rPr lang="hu-HU" sz="2000" b="1" i="1" dirty="0" smtClean="0"/>
              <a:t>legfeljebb 8 napon belül a vizsga időpontját követően.</a:t>
            </a:r>
          </a:p>
          <a:p>
            <a:r>
              <a:rPr lang="hu-HU" sz="2000" b="1" i="1" dirty="0" smtClean="0"/>
              <a:t>(5) Az OAH a (3) és (4) bekezdés szerinti bejelentés tudomásul vételéről – a (3) bekezdés a) pontja szerinti bejelentés esetén a vizsgaelnök személyének kijelölésével – 8 napon belül írásban tájékoztatja a bejelentőt.</a:t>
            </a:r>
          </a:p>
          <a:p>
            <a:r>
              <a:rPr lang="hu-HU" sz="2000" b="1" i="1" dirty="0" smtClean="0"/>
              <a:t>(6) A </a:t>
            </a:r>
            <a:r>
              <a:rPr lang="hu-H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sugárvédelmi szakértő</a:t>
            </a:r>
            <a:r>
              <a:rPr lang="hu-HU" sz="2000" b="1" i="1" dirty="0" smtClean="0"/>
              <a:t> a </a:t>
            </a:r>
            <a:r>
              <a:rPr lang="hu-H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nyilvántartott adataiban bekövetkezett változást </a:t>
            </a:r>
            <a:r>
              <a:rPr lang="hu-HU" sz="2000" b="1" i="1" dirty="0" smtClean="0"/>
              <a:t>– az engedélyező hatóság által rendszeresített nyomtatványon vagy űrlapon – a változást követő 15 napon belül köteles bejelenteni.</a:t>
            </a:r>
          </a:p>
          <a:p>
            <a:r>
              <a:rPr lang="hu-HU" sz="2000" b="1" i="1" dirty="0" smtClean="0"/>
              <a:t>(7) A sugárvédelmi szakértő az engedélyező hatóságnál bejelentheti</a:t>
            </a:r>
            <a:r>
              <a:rPr lang="hu-H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szakértői tevékenységének szüneteltetését,</a:t>
            </a:r>
            <a:r>
              <a:rPr lang="hu-HU" sz="2000" b="1" i="1" dirty="0" smtClean="0"/>
              <a:t> a kezdőnap és a szünetelés időtartamának megjelölésével. A szünetelés nem érinti a szakértő folyamatban lévő megbízásaiból eredő jogait és kötelezettségeit.</a:t>
            </a:r>
          </a:p>
          <a:p>
            <a:r>
              <a:rPr lang="hu-HU" sz="2000" b="1" i="1" dirty="0" smtClean="0"/>
              <a:t>(8) Az OAH a (6) és (7) bekezdés szerinti bejelentés tudomásul vételéről 8 napon belül írásban tájékoztatja a bejelentőt.</a:t>
            </a:r>
            <a:endParaRPr lang="hu-HU" sz="1800" b="1" i="1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C5A-FF98-47A3-8DBE-6AE8E1806760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968552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99045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B. Jogi keretek / </a:t>
            </a:r>
            <a:r>
              <a:rPr lang="hu-HU" b="1" i="1" dirty="0" smtClean="0">
                <a:solidFill>
                  <a:schemeClr val="tx1"/>
                </a:solidFill>
              </a:rPr>
              <a:t>sarokkövek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Módozatfüggő szállítási biztonsági előírások:</a:t>
            </a:r>
          </a:p>
          <a:p>
            <a:endParaRPr lang="hu-HU" sz="22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2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Közúti (ADR):</a:t>
            </a:r>
            <a:r>
              <a:rPr lang="hu-HU" sz="2200" b="1" i="1" dirty="0" smtClean="0">
                <a:solidFill>
                  <a:schemeClr val="tx1"/>
                </a:solidFill>
              </a:rPr>
              <a:t> 1979. évi 19. </a:t>
            </a:r>
            <a:r>
              <a:rPr lang="hu-HU" sz="2200" b="1" i="1" dirty="0" err="1" smtClean="0">
                <a:solidFill>
                  <a:schemeClr val="tx1"/>
                </a:solidFill>
              </a:rPr>
              <a:t>tvr</a:t>
            </a:r>
            <a:r>
              <a:rPr lang="hu-HU" sz="2200" b="1" i="1" dirty="0" smtClean="0">
                <a:solidFill>
                  <a:schemeClr val="tx1"/>
                </a:solidFill>
              </a:rPr>
              <a:t>, 2015. évi LXXXIX. tv. </a:t>
            </a:r>
            <a:endParaRPr lang="hu-HU" sz="2200" i="1" dirty="0" smtClean="0">
              <a:solidFill>
                <a:srgbClr val="C00000"/>
              </a:solidFill>
            </a:endParaRPr>
          </a:p>
          <a:p>
            <a:r>
              <a:rPr lang="hu-HU" sz="2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Vasúti (RID):</a:t>
            </a:r>
            <a:r>
              <a:rPr lang="hu-HU" sz="2200" b="1" i="1" dirty="0" smtClean="0">
                <a:solidFill>
                  <a:schemeClr val="tx1"/>
                </a:solidFill>
              </a:rPr>
              <a:t> 1986. évi 2. </a:t>
            </a:r>
            <a:r>
              <a:rPr lang="hu-HU" sz="2200" b="1" i="1" dirty="0" err="1" smtClean="0">
                <a:solidFill>
                  <a:schemeClr val="tx1"/>
                </a:solidFill>
              </a:rPr>
              <a:t>tvr</a:t>
            </a:r>
            <a:r>
              <a:rPr lang="hu-HU" sz="2200" b="1" i="1" dirty="0" smtClean="0">
                <a:solidFill>
                  <a:schemeClr val="tx1"/>
                </a:solidFill>
              </a:rPr>
              <a:t>, 4/1987. (V. 13.) KM r, </a:t>
            </a:r>
            <a:br>
              <a:rPr lang="hu-HU" sz="2200" b="1" i="1" dirty="0" smtClean="0">
                <a:solidFill>
                  <a:schemeClr val="tx1"/>
                </a:solidFill>
              </a:rPr>
            </a:br>
            <a:r>
              <a:rPr lang="hu-HU" sz="2200" b="1" i="1" dirty="0" smtClean="0">
                <a:solidFill>
                  <a:schemeClr val="tx1"/>
                </a:solidFill>
              </a:rPr>
              <a:t>  2006. évi LXXVII. tv, 2011. évi LXXX. tv, </a:t>
            </a:r>
            <a:r>
              <a:rPr lang="hu-HU" sz="2200" b="1" i="1" dirty="0" smtClean="0"/>
              <a:t>2015. évi LXXXIII.</a:t>
            </a:r>
          </a:p>
          <a:p>
            <a:r>
              <a:rPr lang="hu-HU" sz="2200" dirty="0" smtClean="0"/>
              <a:t> </a:t>
            </a:r>
            <a:r>
              <a:rPr lang="hu-HU" sz="2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Belvízi (ADN):</a:t>
            </a:r>
            <a:r>
              <a:rPr lang="hu-HU" sz="2200" b="1" i="1" dirty="0" smtClean="0">
                <a:solidFill>
                  <a:schemeClr val="tx1"/>
                </a:solidFill>
              </a:rPr>
              <a:t> 2009. évi III. tv, 2010. évi VI. tv, </a:t>
            </a:r>
            <a:br>
              <a:rPr lang="hu-HU" sz="2200" b="1" i="1" dirty="0" smtClean="0">
                <a:solidFill>
                  <a:schemeClr val="tx1"/>
                </a:solidFill>
              </a:rPr>
            </a:br>
            <a:r>
              <a:rPr lang="hu-HU" sz="2200" b="1" i="1" dirty="0" smtClean="0">
                <a:solidFill>
                  <a:schemeClr val="tx1"/>
                </a:solidFill>
              </a:rPr>
              <a:t> 2015. évi LXXXIV.</a:t>
            </a:r>
            <a:endParaRPr lang="hu-HU" sz="2200" dirty="0" smtClean="0">
              <a:solidFill>
                <a:srgbClr val="C00000"/>
              </a:solidFill>
            </a:endParaRPr>
          </a:p>
          <a:p>
            <a:r>
              <a:rPr lang="hu-HU" sz="2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Légi (ICAO TI):</a:t>
            </a:r>
            <a:r>
              <a:rPr lang="hu-HU" sz="2200" b="1" i="1" dirty="0" smtClean="0">
                <a:solidFill>
                  <a:schemeClr val="tx1"/>
                </a:solidFill>
              </a:rPr>
              <a:t> 2007. évi XLVI. tv, 2007. évi XLVI. tv, </a:t>
            </a:r>
            <a:br>
              <a:rPr lang="hu-HU" sz="2200" b="1" i="1" dirty="0" smtClean="0">
                <a:solidFill>
                  <a:schemeClr val="tx1"/>
                </a:solidFill>
              </a:rPr>
            </a:br>
            <a:r>
              <a:rPr lang="hu-HU" sz="2200" b="1" i="1" dirty="0" smtClean="0">
                <a:solidFill>
                  <a:schemeClr val="tx1"/>
                </a:solidFill>
              </a:rPr>
              <a:t>  2009. évi LXXXVIII. tv.</a:t>
            </a:r>
            <a:endParaRPr lang="hu-HU" sz="2200" dirty="0" smtClean="0">
              <a:solidFill>
                <a:schemeClr val="tx1"/>
              </a:solidFill>
            </a:endParaRPr>
          </a:p>
          <a:p>
            <a:r>
              <a:rPr lang="hu-HU" sz="2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Tengeri (IMDG </a:t>
            </a:r>
            <a:r>
              <a:rPr lang="hu-HU" sz="22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</a:t>
            </a:r>
            <a:r>
              <a:rPr lang="hu-HU" sz="2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  <a:r>
              <a:rPr lang="hu-HU" sz="2200" b="1" i="1" dirty="0" smtClean="0">
                <a:solidFill>
                  <a:schemeClr val="tx1"/>
                </a:solidFill>
              </a:rPr>
              <a:t>2001. évi XI. tv, 35/2001. </a:t>
            </a:r>
            <a:r>
              <a:rPr lang="hu-HU" sz="2200" b="1" i="1" dirty="0" err="1" smtClean="0">
                <a:solidFill>
                  <a:schemeClr val="tx1"/>
                </a:solidFill>
              </a:rPr>
              <a:t>KöViM</a:t>
            </a:r>
            <a:r>
              <a:rPr lang="hu-HU" sz="2200" b="1" i="1" dirty="0" smtClean="0">
                <a:solidFill>
                  <a:schemeClr val="tx1"/>
                </a:solidFill>
              </a:rPr>
              <a:t> r.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C5A-FF98-47A3-8DBE-6AE8E1806760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968552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99045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400" b="1" dirty="0" smtClean="0">
                <a:solidFill>
                  <a:schemeClr val="tx1"/>
                </a:solidFill>
              </a:rPr>
              <a:t>B. Jogi </a:t>
            </a:r>
            <a:r>
              <a:rPr lang="hu-HU" sz="2400" b="1" dirty="0">
                <a:solidFill>
                  <a:schemeClr val="tx1"/>
                </a:solidFill>
              </a:rPr>
              <a:t>keretek / </a:t>
            </a:r>
            <a:r>
              <a:rPr lang="hu-HU" sz="2400" b="1" i="1" dirty="0" smtClean="0">
                <a:solidFill>
                  <a:schemeClr val="tx1"/>
                </a:solidFill>
              </a:rPr>
              <a:t>A veszélyes </a:t>
            </a:r>
            <a:r>
              <a:rPr lang="hu-HU" sz="2400" b="1" i="1" dirty="0">
                <a:solidFill>
                  <a:schemeClr val="tx1"/>
                </a:solidFill>
              </a:rPr>
              <a:t>áruk osztályai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hu-HU" b="1" i="1" dirty="0" smtClean="0"/>
              <a:t>1 osztály Robbanóanyagok és –tárgyak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hu-HU" b="1" i="1" dirty="0" smtClean="0"/>
              <a:t>2 osztály Gázok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hu-HU" b="1" i="1" dirty="0" smtClean="0"/>
              <a:t>3 osztály Gyúlékony folyékony anyagok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hu-HU" b="1" i="1" dirty="0" smtClean="0"/>
              <a:t>4.1 osztály Gyúlékony szilárd anyagok, </a:t>
            </a:r>
            <a:r>
              <a:rPr lang="hu-HU" b="1" i="1" dirty="0" err="1" smtClean="0"/>
              <a:t>önreaktív</a:t>
            </a:r>
            <a:r>
              <a:rPr lang="hu-HU" b="1" i="1" dirty="0" smtClean="0"/>
              <a:t> </a:t>
            </a:r>
            <a:r>
              <a:rPr lang="hu-HU" b="1" i="1" dirty="0" err="1" smtClean="0"/>
              <a:t>anyagok</a:t>
            </a:r>
            <a:r>
              <a:rPr lang="hu-HU" b="1" i="1" dirty="0" smtClean="0"/>
              <a:t> és </a:t>
            </a:r>
            <a:r>
              <a:rPr lang="hu-HU" b="1" i="1" dirty="0" err="1" smtClean="0"/>
              <a:t>érzéketlenített</a:t>
            </a:r>
            <a:r>
              <a:rPr lang="hu-HU" b="1" i="1" dirty="0" smtClean="0"/>
              <a:t>, szilárd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hu-HU" b="1" i="1" dirty="0" smtClean="0"/>
              <a:t>robbanóanyagok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hu-HU" b="1" i="1" dirty="0" smtClean="0"/>
              <a:t>4.2 osztály Öngyulladásra hajlamos anyagok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hu-HU" b="1" i="1" dirty="0" smtClean="0"/>
              <a:t>4.3 osztály Vízzel érintkezve gyúlékony gázokat fejlesztő anyagok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hu-HU" b="1" i="1" dirty="0" smtClean="0"/>
              <a:t>5.1 osztály Gyújtó hatású (oxidáló) anyagok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hu-HU" b="1" i="1" dirty="0" smtClean="0"/>
              <a:t>5.2 osztály Szerves peroxidok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hu-HU" b="1" i="1" dirty="0" smtClean="0"/>
              <a:t>6.1 osztály Mérgező anyagok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hu-HU" b="1" i="1" dirty="0" smtClean="0"/>
              <a:t>6.2 osztály Fertőző anyagok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hu-HU" b="1" i="1" dirty="0" smtClean="0">
                <a:solidFill>
                  <a:srgbClr val="0070C0"/>
                </a:solidFill>
              </a:rPr>
              <a:t>7 osztály Radioaktív anyagok (</a:t>
            </a:r>
            <a:r>
              <a:rPr lang="hu-HU" b="1" i="1" dirty="0" smtClean="0">
                <a:solidFill>
                  <a:srgbClr val="00B050"/>
                </a:solidFill>
              </a:rPr>
              <a:t>előírások alapja: SSR-6, SSG-26, …</a:t>
            </a:r>
            <a:r>
              <a:rPr lang="hu-HU" b="1" i="1" dirty="0" smtClean="0">
                <a:solidFill>
                  <a:srgbClr val="0070C0"/>
                </a:solidFill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hu-HU" b="1" i="1" dirty="0" smtClean="0"/>
              <a:t>8 osztály Maró anyagok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hu-HU" b="1" i="1" dirty="0" smtClean="0"/>
              <a:t>9 osztály Különféle veszélyes anyagok és tárgyak</a:t>
            </a:r>
            <a:endParaRPr lang="hu-HU" b="1" i="1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F9B7-7514-4CBC-8ADF-322F0C6FB715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752528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68549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915816" y="404665"/>
            <a:ext cx="5542384" cy="1008111"/>
          </a:xfrm>
        </p:spPr>
        <p:txBody>
          <a:bodyPr>
            <a:normAutofit/>
          </a:bodyPr>
          <a:lstStyle/>
          <a:p>
            <a:pPr algn="r"/>
            <a:r>
              <a:rPr lang="hu-HU" sz="2800" b="1" dirty="0" smtClean="0">
                <a:solidFill>
                  <a:schemeClr val="tx1"/>
                </a:solidFill>
              </a:rPr>
              <a:t>B. Jogi </a:t>
            </a:r>
            <a:r>
              <a:rPr lang="hu-HU" sz="2800" b="1" dirty="0">
                <a:solidFill>
                  <a:schemeClr val="tx1"/>
                </a:solidFill>
              </a:rPr>
              <a:t>keretek / </a:t>
            </a:r>
            <a:r>
              <a:rPr lang="hu-HU" sz="2800" b="1" i="1" dirty="0" smtClean="0">
                <a:solidFill>
                  <a:schemeClr val="tx1"/>
                </a:solidFill>
              </a:rPr>
              <a:t>rendszerszemléletű megközelítés</a:t>
            </a:r>
            <a:endParaRPr lang="hu-HU" sz="2800" i="1" dirty="0">
              <a:solidFill>
                <a:schemeClr val="tx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416824" cy="4392488"/>
          </a:xfrm>
        </p:spPr>
        <p:txBody>
          <a:bodyPr>
            <a:noAutofit/>
          </a:bodyPr>
          <a:lstStyle/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hu-HU" sz="2000" b="1" i="1" dirty="0" smtClean="0">
                <a:solidFill>
                  <a:schemeClr val="tx1"/>
                </a:solidFill>
              </a:rPr>
              <a:t>Az </a:t>
            </a:r>
            <a:r>
              <a:rPr lang="hu-HU" sz="2000" b="1" i="1" dirty="0">
                <a:solidFill>
                  <a:schemeClr val="tx1"/>
                </a:solidFill>
              </a:rPr>
              <a:t>SSR-6:2012 101. pontjában foglaltak alapján az SSR-6:2012 előírásai jelenleg a </a:t>
            </a:r>
            <a:r>
              <a:rPr lang="hu-HU" sz="2000" b="1" i="1" dirty="0" smtClean="0">
                <a:solidFill>
                  <a:schemeClr val="tx1"/>
                </a:solidFill>
              </a:rPr>
              <a:t>régi NAÜ </a:t>
            </a:r>
            <a:r>
              <a:rPr lang="hu-HU" sz="2000" b="1" i="1" dirty="0" err="1" smtClean="0">
                <a:solidFill>
                  <a:schemeClr val="tx1"/>
                </a:solidFill>
              </a:rPr>
              <a:t>BSS-en</a:t>
            </a:r>
            <a:r>
              <a:rPr lang="hu-HU" sz="2000" b="1" i="1" dirty="0" smtClean="0">
                <a:solidFill>
                  <a:schemeClr val="tx1"/>
                </a:solidFill>
              </a:rPr>
              <a:t> alapulnak. (</a:t>
            </a:r>
            <a:r>
              <a:rPr lang="hu-HU" sz="2000" b="1" i="1" dirty="0" smtClean="0">
                <a:solidFill>
                  <a:srgbClr val="00B050"/>
                </a:solidFill>
              </a:rPr>
              <a:t>1.7.1.1</a:t>
            </a:r>
            <a:r>
              <a:rPr lang="hu-HU" sz="2000" b="1" i="1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 algn="l">
              <a:buFont typeface="Wingdings" panose="05000000000000000000" pitchFamily="2" charset="2"/>
              <a:buChar char="ü"/>
            </a:pPr>
            <a:endParaRPr lang="hu-HU" sz="2000" b="1" i="1" dirty="0" smtClean="0">
              <a:solidFill>
                <a:schemeClr val="tx1"/>
              </a:solidFill>
            </a:endParaRP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hu-HU" sz="2000" b="1" i="1" dirty="0" smtClean="0">
                <a:solidFill>
                  <a:schemeClr val="tx1"/>
                </a:solidFill>
              </a:rPr>
              <a:t>Egyik </a:t>
            </a:r>
            <a:r>
              <a:rPr lang="hu-HU" sz="2000" b="1" i="1" dirty="0">
                <a:solidFill>
                  <a:schemeClr val="tx1"/>
                </a:solidFill>
              </a:rPr>
              <a:t>alapvető </a:t>
            </a:r>
            <a:r>
              <a:rPr lang="hu-HU" sz="2000" b="1" i="1" dirty="0" smtClean="0">
                <a:solidFill>
                  <a:schemeClr val="tx1"/>
                </a:solidFill>
              </a:rPr>
              <a:t>ok: a </a:t>
            </a:r>
            <a:r>
              <a:rPr lang="hu-HU" sz="2000" b="1" i="1" dirty="0">
                <a:solidFill>
                  <a:schemeClr val="tx1"/>
                </a:solidFill>
              </a:rPr>
              <a:t>szállítási előírások skálázásának alapjául szolgáló A</a:t>
            </a:r>
            <a:r>
              <a:rPr lang="hu-HU" sz="2000" b="1" i="1" baseline="-25000" dirty="0">
                <a:solidFill>
                  <a:schemeClr val="tx1"/>
                </a:solidFill>
              </a:rPr>
              <a:t>1</a:t>
            </a:r>
            <a:r>
              <a:rPr lang="hu-HU" sz="2000" b="1" i="1" dirty="0">
                <a:solidFill>
                  <a:schemeClr val="tx1"/>
                </a:solidFill>
              </a:rPr>
              <a:t>/A</a:t>
            </a:r>
            <a:r>
              <a:rPr lang="hu-HU" sz="2000" b="1" i="1" baseline="-25000" dirty="0">
                <a:solidFill>
                  <a:schemeClr val="tx1"/>
                </a:solidFill>
              </a:rPr>
              <a:t>2</a:t>
            </a:r>
            <a:r>
              <a:rPr lang="hu-HU" sz="2000" b="1" i="1" dirty="0">
                <a:solidFill>
                  <a:schemeClr val="tx1"/>
                </a:solidFill>
              </a:rPr>
              <a:t> értékeknek </a:t>
            </a:r>
            <a:r>
              <a:rPr lang="hu-HU" sz="2000" b="1" i="1" dirty="0" smtClean="0">
                <a:solidFill>
                  <a:schemeClr val="tx1"/>
                </a:solidFill>
              </a:rPr>
              <a:t>az új BSS szerinti </a:t>
            </a:r>
            <a:r>
              <a:rPr lang="hu-HU" sz="2000" b="1" i="1" dirty="0">
                <a:solidFill>
                  <a:schemeClr val="tx1"/>
                </a:solidFill>
              </a:rPr>
              <a:t>újra számolása hosszabb időt vesz </a:t>
            </a:r>
            <a:r>
              <a:rPr lang="hu-HU" sz="2000" b="1" i="1" dirty="0" smtClean="0">
                <a:solidFill>
                  <a:schemeClr val="tx1"/>
                </a:solidFill>
              </a:rPr>
              <a:t>igénybe.</a:t>
            </a:r>
            <a:endParaRPr lang="en-US" sz="2000" b="1" i="1" dirty="0">
              <a:solidFill>
                <a:schemeClr val="tx1"/>
              </a:solidFill>
            </a:endParaRPr>
          </a:p>
          <a:p>
            <a:pPr algn="l"/>
            <a:endParaRPr lang="en-US" sz="2000" b="1" i="1" dirty="0">
              <a:solidFill>
                <a:schemeClr val="tx1"/>
              </a:solidFill>
            </a:endParaRP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hu-HU" sz="2000" b="1" i="1" dirty="0">
                <a:solidFill>
                  <a:schemeClr val="tx1"/>
                </a:solidFill>
              </a:rPr>
              <a:t>Az ADR „A” mellékletének 1.7.2.2. pontja szerint ugyanakkor a radioaktív anyagok szállításához szükséges sugárvédelmi program kidolgozásakor „</a:t>
            </a:r>
            <a:r>
              <a:rPr lang="hu-HU" sz="2000" b="1" i="1" dirty="0">
                <a:solidFill>
                  <a:srgbClr val="00B050"/>
                </a:solidFill>
              </a:rPr>
              <a:t>rendszerszemléletű megközelítést kell alkalmazni, amely figyelem- be veszi a szállítás és az egyéb tevékenységek kapcsolatát</a:t>
            </a:r>
            <a:r>
              <a:rPr lang="hu-HU" sz="2000" b="1" i="1" dirty="0">
                <a:solidFill>
                  <a:schemeClr val="tx1"/>
                </a:solidFill>
              </a:rPr>
              <a:t>” (a továbbiakban: </a:t>
            </a:r>
            <a:r>
              <a:rPr lang="hu-HU" sz="2000" b="1" i="1" dirty="0" smtClean="0">
                <a:solidFill>
                  <a:schemeClr val="tx1"/>
                </a:solidFill>
              </a:rPr>
              <a:t>RM).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E16E-7AED-4DEB-B038-B99D995634AB}" type="datetime1">
              <a:rPr lang="hu-HU" smtClean="0"/>
              <a:pPr/>
              <a:t>2016.03.17.</a:t>
            </a:fld>
            <a:endParaRPr lang="hu-HU" dirty="0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33</a:t>
            </a:fld>
            <a:endParaRPr lang="hu-HU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4608512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40542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915816" y="404665"/>
            <a:ext cx="5542384" cy="1008111"/>
          </a:xfrm>
        </p:spPr>
        <p:txBody>
          <a:bodyPr>
            <a:normAutofit/>
          </a:bodyPr>
          <a:lstStyle/>
          <a:p>
            <a:pPr algn="r"/>
            <a:r>
              <a:rPr lang="hu-HU" sz="2800" b="1" dirty="0" smtClean="0">
                <a:solidFill>
                  <a:schemeClr val="tx1"/>
                </a:solidFill>
              </a:rPr>
              <a:t>B. Jogi </a:t>
            </a:r>
            <a:r>
              <a:rPr lang="hu-HU" sz="2800" b="1" dirty="0">
                <a:solidFill>
                  <a:schemeClr val="tx1"/>
                </a:solidFill>
              </a:rPr>
              <a:t>keretek / </a:t>
            </a:r>
            <a:r>
              <a:rPr lang="hu-HU" sz="2800" b="1" i="1" dirty="0" smtClean="0">
                <a:solidFill>
                  <a:schemeClr val="tx1"/>
                </a:solidFill>
              </a:rPr>
              <a:t>RM (folyt.)</a:t>
            </a:r>
            <a:endParaRPr lang="hu-HU" sz="2800" i="1" dirty="0">
              <a:solidFill>
                <a:schemeClr val="tx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416824" cy="4464496"/>
          </a:xfrm>
        </p:spPr>
        <p:txBody>
          <a:bodyPr>
            <a:noAutofit/>
          </a:bodyPr>
          <a:lstStyle/>
          <a:p>
            <a:pPr marL="171450" indent="-171450" algn="l">
              <a:spcBef>
                <a:spcPts val="0"/>
              </a:spcBef>
            </a:pPr>
            <a:r>
              <a:rPr lang="hu-HU" sz="1800" b="1" i="1" dirty="0" smtClean="0">
                <a:solidFill>
                  <a:schemeClr val="tx1"/>
                </a:solidFill>
              </a:rPr>
              <a:t>Az </a:t>
            </a:r>
            <a:r>
              <a:rPr lang="hu-HU" sz="1800" b="1" i="1" dirty="0">
                <a:solidFill>
                  <a:schemeClr val="tx1"/>
                </a:solidFill>
              </a:rPr>
              <a:t>ADR </a:t>
            </a:r>
            <a:r>
              <a:rPr lang="hu-HU" sz="1800" b="1" i="1" dirty="0" smtClean="0">
                <a:solidFill>
                  <a:schemeClr val="tx1"/>
                </a:solidFill>
              </a:rPr>
              <a:t>2. melléklet:</a:t>
            </a:r>
          </a:p>
          <a:p>
            <a:pPr algn="l">
              <a:spcBef>
                <a:spcPts val="0"/>
              </a:spcBef>
            </a:pPr>
            <a:r>
              <a:rPr lang="hu-HU" sz="1800" b="1" i="1" dirty="0" smtClean="0">
                <a:solidFill>
                  <a:schemeClr val="tx1"/>
                </a:solidFill>
              </a:rPr>
              <a:t>1.7.2 </a:t>
            </a:r>
            <a:r>
              <a:rPr lang="hu-HU" sz="1800" b="1" i="1" dirty="0" smtClean="0">
                <a:solidFill>
                  <a:srgbClr val="0000FF"/>
                </a:solidFill>
              </a:rPr>
              <a:t>Sugárvédelmi program</a:t>
            </a:r>
          </a:p>
          <a:p>
            <a:pPr algn="l">
              <a:spcBef>
                <a:spcPts val="0"/>
              </a:spcBef>
            </a:pPr>
            <a:endParaRPr lang="hu-HU" sz="1800" b="1" i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hu-HU" sz="1800" b="1" i="1" dirty="0" smtClean="0">
                <a:solidFill>
                  <a:schemeClr val="tx1"/>
                </a:solidFill>
              </a:rPr>
              <a:t>1.7.2.1 A radioaktív anyagok szállításához sugárvédelmi program  szükséges, amely a sugárvédelmi követelmények kellő figyelembevételét célzó intézkedéseket tartalmaz.</a:t>
            </a:r>
          </a:p>
          <a:p>
            <a:pPr algn="l">
              <a:spcBef>
                <a:spcPts val="0"/>
              </a:spcBef>
            </a:pPr>
            <a:endParaRPr lang="hu-HU" sz="1800" b="1" i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hu-HU" sz="1800" b="1" i="1" dirty="0" smtClean="0">
                <a:solidFill>
                  <a:schemeClr val="tx1"/>
                </a:solidFill>
              </a:rPr>
              <a:t>1.7.2.2 A személyek sugárterhelése nem haladhatja meg az erre meghatározott dóziskorlátokat. A védelmet és biztonságot optimálni kell … </a:t>
            </a:r>
            <a:r>
              <a:rPr lang="hu-HU" sz="1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Rendszerszemléletű megközelítést kell alkalmazni, amely figyelembe veszi a szállítás és az egyéb tevékenységek kapcsolatát.</a:t>
            </a:r>
          </a:p>
          <a:p>
            <a:pPr algn="l">
              <a:spcBef>
                <a:spcPts val="0"/>
              </a:spcBef>
            </a:pPr>
            <a:endParaRPr lang="hu-HU" sz="1800" b="1" i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hu-HU" sz="1800" b="1" i="1" dirty="0" smtClean="0">
                <a:solidFill>
                  <a:schemeClr val="tx1"/>
                </a:solidFill>
              </a:rPr>
              <a:t>1.7.2.3 A programban alkalmazott intézkedések jellegét és mértékét a sugárterhelés nagyságához és valószínűségéhez kell igazítani. A  programnak tartalmaznia kell az 1.7.2.2, az 1.7.2.4 és az 1.7.2.5 bekezdés és a 7.5.11 szakasz CV33 előírás 1.1) pontja követelményeit. …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F23D-EE3A-4A5C-AE1D-78B369EAB58A}" type="datetime1">
              <a:rPr lang="hu-HU" smtClean="0"/>
              <a:pPr/>
              <a:t>2016.03.17.</a:t>
            </a:fld>
            <a:endParaRPr lang="hu-HU" dirty="0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34</a:t>
            </a:fld>
            <a:endParaRPr lang="hu-HU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1"/>
          </p:nvPr>
        </p:nvSpPr>
        <p:spPr>
          <a:xfrm>
            <a:off x="1691680" y="6356350"/>
            <a:ext cx="5616624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40540542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915816" y="404665"/>
            <a:ext cx="5542384" cy="1008111"/>
          </a:xfrm>
        </p:spPr>
        <p:txBody>
          <a:bodyPr>
            <a:normAutofit/>
          </a:bodyPr>
          <a:lstStyle/>
          <a:p>
            <a:pPr algn="r"/>
            <a:r>
              <a:rPr lang="hu-HU" sz="2800" b="1" dirty="0" smtClean="0">
                <a:solidFill>
                  <a:schemeClr val="tx1"/>
                </a:solidFill>
              </a:rPr>
              <a:t>B. </a:t>
            </a:r>
            <a:r>
              <a:rPr lang="hu-HU" sz="2800" b="1" dirty="0">
                <a:solidFill>
                  <a:schemeClr val="tx1"/>
                </a:solidFill>
              </a:rPr>
              <a:t>Jogi keretek / </a:t>
            </a:r>
            <a:r>
              <a:rPr lang="hu-HU" sz="2800" b="1" dirty="0" smtClean="0">
                <a:solidFill>
                  <a:schemeClr val="tx1"/>
                </a:solidFill>
              </a:rPr>
              <a:t>RM</a:t>
            </a:r>
            <a:r>
              <a:rPr lang="hu-HU" sz="2800" b="1" i="1" dirty="0" smtClean="0">
                <a:solidFill>
                  <a:schemeClr val="tx1"/>
                </a:solidFill>
              </a:rPr>
              <a:t> (folyt.)</a:t>
            </a:r>
            <a:endParaRPr lang="hu-HU" sz="2800" i="1" dirty="0">
              <a:solidFill>
                <a:schemeClr val="tx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416824" cy="4392488"/>
          </a:xfrm>
        </p:spPr>
        <p:txBody>
          <a:bodyPr>
            <a:noAutofit/>
          </a:bodyPr>
          <a:lstStyle/>
          <a:p>
            <a:pPr algn="l"/>
            <a:r>
              <a:rPr lang="hu-HU" sz="1800" b="1" i="1" dirty="0" smtClean="0">
                <a:solidFill>
                  <a:schemeClr val="tx1"/>
                </a:solidFill>
              </a:rPr>
              <a:t>1.7.2.4 Amennyiben a szállítási tevékenység során a foglalkozási sugárterhelésből eredő effektív dózis vagy:</a:t>
            </a:r>
          </a:p>
          <a:p>
            <a:pPr algn="l"/>
            <a:r>
              <a:rPr lang="hu-HU" sz="1800" b="1" i="1" dirty="0" smtClean="0">
                <a:solidFill>
                  <a:schemeClr val="tx1"/>
                </a:solidFill>
              </a:rPr>
              <a:t>a) valószínűleg évi 1 és 6 </a:t>
            </a:r>
            <a:r>
              <a:rPr lang="hu-HU" sz="1800" b="1" i="1" dirty="0" err="1" smtClean="0">
                <a:solidFill>
                  <a:schemeClr val="tx1"/>
                </a:solidFill>
              </a:rPr>
              <a:t>mSv</a:t>
            </a:r>
            <a:r>
              <a:rPr lang="hu-HU" sz="1800" b="1" i="1" dirty="0" smtClean="0">
                <a:solidFill>
                  <a:schemeClr val="tx1"/>
                </a:solidFill>
              </a:rPr>
              <a:t> között van, akkor a munkahely  sugárellenőrzésén vagy az egyéni sugárterhelés ellenőrzésén alapuló dózis értékelési programot kell működtetni; vagy</a:t>
            </a:r>
          </a:p>
          <a:p>
            <a:pPr algn="l"/>
            <a:r>
              <a:rPr lang="hu-HU" sz="1800" b="1" i="1" dirty="0" smtClean="0">
                <a:solidFill>
                  <a:schemeClr val="tx1"/>
                </a:solidFill>
              </a:rPr>
              <a:t>b) valószínűleg meghaladja az évi 6 </a:t>
            </a:r>
            <a:r>
              <a:rPr lang="hu-HU" sz="1800" b="1" i="1" dirty="0" err="1" smtClean="0">
                <a:solidFill>
                  <a:schemeClr val="tx1"/>
                </a:solidFill>
              </a:rPr>
              <a:t>mSv-et</a:t>
            </a:r>
            <a:r>
              <a:rPr lang="hu-HU" sz="1800" b="1" i="1" dirty="0" smtClean="0">
                <a:solidFill>
                  <a:schemeClr val="tx1"/>
                </a:solidFill>
              </a:rPr>
              <a:t>, akkor egyéni sugárterhelési ellenőrzést kell végezni.</a:t>
            </a:r>
          </a:p>
          <a:p>
            <a:pPr algn="l"/>
            <a:r>
              <a:rPr lang="hu-HU" sz="1800" b="1" i="1" dirty="0" smtClean="0">
                <a:solidFill>
                  <a:schemeClr val="tx1"/>
                </a:solidFill>
              </a:rPr>
              <a:t>Az egyéni sugárterhelési ellenőrzések, ill. a munkahely sugárellenőrzésének adatairól megfelelő nyilvántartást kell vezetni.</a:t>
            </a:r>
          </a:p>
          <a:p>
            <a:pPr algn="l"/>
            <a:r>
              <a:rPr lang="hu-HU" sz="1800" b="1" i="1" dirty="0" smtClean="0">
                <a:solidFill>
                  <a:schemeClr val="tx1"/>
                </a:solidFill>
              </a:rPr>
              <a:t>Megjegyzés: Amennyiben a szállítási tevékenység során a foglalkozási sugárterhelésből eredő effektív dózis nagy valószínűséggel nem haladja meg az évi 1 </a:t>
            </a:r>
            <a:r>
              <a:rPr lang="hu-HU" sz="1800" b="1" i="1" dirty="0" err="1" smtClean="0">
                <a:solidFill>
                  <a:schemeClr val="tx1"/>
                </a:solidFill>
              </a:rPr>
              <a:t>mSv-et</a:t>
            </a:r>
            <a:r>
              <a:rPr lang="hu-HU" sz="1800" b="1" i="1" dirty="0" smtClean="0">
                <a:solidFill>
                  <a:schemeClr val="tx1"/>
                </a:solidFill>
              </a:rPr>
              <a:t>, akkor nincs szükség sem különleges munkarendre, sem részletes megfigyelésre, sem dózisértékelési programra, ill. egyéni  nyilvántartás vezetésére.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47F0-A881-4F58-B882-8D85CC6F721C}" type="datetime1">
              <a:rPr lang="hu-HU" smtClean="0"/>
              <a:pPr/>
              <a:t>2016.03.17.</a:t>
            </a:fld>
            <a:endParaRPr lang="hu-HU" dirty="0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35</a:t>
            </a:fld>
            <a:endParaRPr lang="hu-HU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1"/>
          </p:nvPr>
        </p:nvSpPr>
        <p:spPr>
          <a:xfrm>
            <a:off x="1835696" y="6356350"/>
            <a:ext cx="5760640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40540542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915816" y="404665"/>
            <a:ext cx="5542384" cy="1008111"/>
          </a:xfrm>
        </p:spPr>
        <p:txBody>
          <a:bodyPr>
            <a:normAutofit/>
          </a:bodyPr>
          <a:lstStyle/>
          <a:p>
            <a:pPr algn="r"/>
            <a:r>
              <a:rPr lang="hu-HU" sz="2800" b="1" dirty="0" smtClean="0">
                <a:solidFill>
                  <a:schemeClr val="tx1"/>
                </a:solidFill>
              </a:rPr>
              <a:t>B. Jogi </a:t>
            </a:r>
            <a:r>
              <a:rPr lang="hu-HU" sz="2800" b="1" dirty="0">
                <a:solidFill>
                  <a:schemeClr val="tx1"/>
                </a:solidFill>
              </a:rPr>
              <a:t>keretek / </a:t>
            </a:r>
            <a:r>
              <a:rPr lang="hu-HU" sz="2800" b="1" dirty="0" smtClean="0">
                <a:solidFill>
                  <a:schemeClr val="tx1"/>
                </a:solidFill>
              </a:rPr>
              <a:t>RM</a:t>
            </a:r>
            <a:r>
              <a:rPr lang="hu-HU" sz="2800" b="1" i="1" dirty="0" smtClean="0">
                <a:solidFill>
                  <a:schemeClr val="tx1"/>
                </a:solidFill>
              </a:rPr>
              <a:t> (folyt.)</a:t>
            </a:r>
            <a:endParaRPr lang="hu-HU" sz="2800" i="1" dirty="0">
              <a:solidFill>
                <a:schemeClr val="tx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416824" cy="4392488"/>
          </a:xfrm>
        </p:spPr>
        <p:txBody>
          <a:bodyPr>
            <a:noAutofit/>
          </a:bodyPr>
          <a:lstStyle/>
          <a:p>
            <a:pPr algn="l"/>
            <a:r>
              <a:rPr lang="hu-HU" sz="1700" b="1" i="1" dirty="0" smtClean="0">
                <a:solidFill>
                  <a:schemeClr val="tx1"/>
                </a:solidFill>
              </a:rPr>
              <a:t>1.7.2.5 A dolgozóknak (lásd a 7.5.11 szakasz CV33 előírása 3. megjegyzését) sugárvédelemből megfelelő képzettséggel kell rendelkezniük, amely kiterjed az őket érő foglalkozási sugárterhelés, ill. a tevékenységük folytán esetleg másokat érő sugárterhelés korlátozása érdekében betartandó  óvintézkedésekre.</a:t>
            </a:r>
          </a:p>
          <a:p>
            <a:pPr algn="l"/>
            <a:endParaRPr lang="hu-HU" sz="1700" b="1" i="1" dirty="0" smtClean="0">
              <a:solidFill>
                <a:schemeClr val="tx1"/>
              </a:solidFill>
            </a:endParaRPr>
          </a:p>
          <a:p>
            <a:pPr algn="l"/>
            <a:r>
              <a:rPr lang="hu-HU" sz="1700" b="1" i="1" dirty="0" smtClean="0">
                <a:solidFill>
                  <a:schemeClr val="tx1"/>
                </a:solidFill>
              </a:rPr>
              <a:t>CV33 …</a:t>
            </a:r>
            <a:endParaRPr lang="hu-HU" sz="1700" i="1" dirty="0" smtClean="0">
              <a:solidFill>
                <a:schemeClr val="tx1"/>
              </a:solidFill>
            </a:endParaRPr>
          </a:p>
          <a:p>
            <a:pPr algn="l"/>
            <a:r>
              <a:rPr lang="hu-HU" sz="17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Elkülönítés</a:t>
            </a:r>
            <a:endParaRPr lang="hu-HU" sz="1700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hu-HU" sz="17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Aktivitáshatárok</a:t>
            </a:r>
            <a:endParaRPr lang="hu-HU" sz="1700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hu-HU" sz="17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Az áru elhelyezése a szállítás és az átmeneti tárolás során</a:t>
            </a:r>
            <a:endParaRPr lang="hu-HU" sz="1700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hu-HU" sz="17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Kiegészítő követelmények a hasadóanyagok szállítására és átmeneti</a:t>
            </a:r>
            <a:endParaRPr lang="hu-HU" sz="1700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hu-HU" sz="17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tárolására</a:t>
            </a:r>
            <a:endParaRPr lang="hu-HU" sz="1700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hu-HU" sz="17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Sérült vagy szivárgó küldeménydarabok, szennyezett csomagolóeszközök</a:t>
            </a:r>
            <a:endParaRPr lang="hu-HU" sz="1700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hu-HU" sz="17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Egyéb előírások</a:t>
            </a:r>
            <a:r>
              <a:rPr lang="hu-HU" sz="1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700" b="1" i="1" dirty="0" smtClean="0">
                <a:solidFill>
                  <a:schemeClr val="tx1"/>
                </a:solidFill>
              </a:rPr>
              <a:t>(</a:t>
            </a:r>
            <a:r>
              <a:rPr lang="hu-HU" sz="1700" i="1" dirty="0" smtClean="0">
                <a:solidFill>
                  <a:schemeClr val="tx1"/>
                </a:solidFill>
              </a:rPr>
              <a:t>Ha egy küldemény nem szolgáltatható ki, akkor a küldeményt biztonságos helyen kell tárolni, az illetékes hatóságokat a lehető leggyorsabban tájékoztatni kell, … .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6E28-E257-4CB8-AEB2-838A8C9AC85B}" type="datetime1">
              <a:rPr lang="hu-HU" smtClean="0"/>
              <a:pPr/>
              <a:t>2016.03.17.</a:t>
            </a:fld>
            <a:endParaRPr lang="hu-HU" dirty="0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36</a:t>
            </a:fld>
            <a:endParaRPr lang="hu-HU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1"/>
          </p:nvPr>
        </p:nvSpPr>
        <p:spPr>
          <a:xfrm>
            <a:off x="2267744" y="6356350"/>
            <a:ext cx="4608512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40542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sz="2800" b="1" dirty="0" smtClean="0">
                <a:solidFill>
                  <a:schemeClr val="tx1"/>
                </a:solidFill>
              </a:rPr>
              <a:t>B. Jogi </a:t>
            </a:r>
            <a:r>
              <a:rPr lang="hu-HU" sz="2800" b="1" dirty="0">
                <a:solidFill>
                  <a:schemeClr val="tx1"/>
                </a:solidFill>
              </a:rPr>
              <a:t>keretek / </a:t>
            </a:r>
            <a:r>
              <a:rPr lang="hu-HU" sz="2800" b="1" i="1" dirty="0" err="1" smtClean="0">
                <a:solidFill>
                  <a:schemeClr val="tx1"/>
                </a:solidFill>
              </a:rPr>
              <a:t>NFMr</a:t>
            </a:r>
            <a:r>
              <a:rPr lang="hu-HU" sz="2800" b="1" i="1" dirty="0" smtClean="0">
                <a:solidFill>
                  <a:schemeClr val="tx1"/>
                </a:solidFill>
              </a:rPr>
              <a:t>. 3.§</a:t>
            </a:r>
            <a:endParaRPr lang="hu-HU" sz="2800" i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39888"/>
            <a:ext cx="8291264" cy="4453408"/>
          </a:xfrm>
        </p:spPr>
        <p:txBody>
          <a:bodyPr>
            <a:normAutofit fontScale="92500" lnSpcReduction="10000"/>
          </a:bodyPr>
          <a:lstStyle/>
          <a:p>
            <a:pPr marL="0" indent="0">
              <a:tabLst>
                <a:tab pos="538163" algn="l"/>
                <a:tab pos="1703388" algn="l"/>
              </a:tabLst>
            </a:pPr>
            <a:r>
              <a:rPr lang="hu-HU" sz="2400" b="1" i="1" dirty="0" err="1" smtClean="0"/>
              <a:t>NFMr</a:t>
            </a:r>
            <a:r>
              <a:rPr lang="hu-HU" sz="2400" b="1" i="1" dirty="0" smtClean="0"/>
              <a:t>. 3.§ (1) </a:t>
            </a:r>
          </a:p>
          <a:p>
            <a:pPr marL="0" indent="0">
              <a:tabLst>
                <a:tab pos="538163" algn="l"/>
                <a:tab pos="1703388" algn="l"/>
              </a:tabLst>
            </a:pPr>
            <a:r>
              <a:rPr lang="hu-HU" sz="2400" b="1" i="1" dirty="0" smtClean="0"/>
              <a:t>Radioaktív anyag:</a:t>
            </a:r>
            <a:endParaRPr lang="en-US" sz="2400" b="1" i="1" dirty="0"/>
          </a:p>
          <a:p>
            <a:pPr marL="457200" indent="-457200">
              <a:buAutoNum type="alphaLcParenR"/>
            </a:pPr>
            <a:r>
              <a:rPr lang="hu-H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közúti </a:t>
            </a:r>
            <a:r>
              <a:rPr lang="hu-H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fuvarozás</a:t>
            </a:r>
            <a:r>
              <a:rPr lang="hu-HU" sz="2400" b="1" i="1" dirty="0"/>
              <a:t>át – </a:t>
            </a:r>
            <a:r>
              <a:rPr lang="hu-H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2. § (2) bekezdése kivételével </a:t>
            </a:r>
            <a:r>
              <a:rPr lang="hu-HU" sz="2400" b="1" i="1" dirty="0"/>
              <a:t>– az ADR törvény 2. melléklet 1.7.2, 5.4.1 és 7.5.11 szakaszában, valamint 8.1 és 8.5 fejezetében foglalt előírások teljesülése esetén a Nemzeti Közlekedési Hatóság (a továbbiakban: NKH) engedélyezi</a:t>
            </a:r>
            <a:r>
              <a:rPr lang="hu-HU" sz="2400" b="1" i="1" dirty="0" smtClean="0"/>
              <a:t>,</a:t>
            </a:r>
          </a:p>
          <a:p>
            <a:pPr marL="0" indent="0"/>
            <a:endParaRPr lang="hu-HU" sz="2400" b="1" i="1" dirty="0" smtClean="0"/>
          </a:p>
          <a:p>
            <a:pPr marL="0" indent="0"/>
            <a:r>
              <a:rPr lang="hu-HU" sz="2400" b="1" i="1" dirty="0" smtClean="0"/>
              <a:t>A </a:t>
            </a:r>
            <a:r>
              <a:rPr lang="hu-HU" sz="2400" b="1" i="1" dirty="0"/>
              <a:t>Nemzeti Közlekedési Hatóságról szóló 263/2006. (XII. 20.) Korm. rendelet (</a:t>
            </a:r>
            <a:r>
              <a:rPr lang="hu-HU" sz="2400" b="1" i="1" dirty="0" err="1"/>
              <a:t>NKHr</a:t>
            </a:r>
            <a:r>
              <a:rPr lang="hu-HU" sz="2400" b="1" i="1" dirty="0"/>
              <a:t>.) 8/A. § (4) a) szerint:</a:t>
            </a:r>
            <a:br>
              <a:rPr lang="hu-HU" sz="2400" b="1" i="1" dirty="0"/>
            </a:br>
            <a:r>
              <a:rPr lang="hu-HU" sz="2400" b="1" i="1" dirty="0"/>
              <a:t>(A Kormány a </a:t>
            </a:r>
            <a:r>
              <a:rPr lang="hu-H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radioaktív anyag közúti fuvarozási </a:t>
            </a:r>
            <a:r>
              <a:rPr lang="hu-HU" sz="2400" b="1" i="1" dirty="0"/>
              <a:t>tevékenység keretében történő továbbítása engedélyezésére irányuló eljárásban) a radioaktív anyag munkavállalókra és lakosságra gyakorolt hatásának kérdésében az </a:t>
            </a:r>
            <a:r>
              <a:rPr lang="hu-H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OAH</a:t>
            </a:r>
            <a:r>
              <a:rPr lang="hu-HU" sz="2400" b="1" i="1" dirty="0"/>
              <a:t>-t (</a:t>
            </a:r>
            <a:r>
              <a:rPr lang="hu-H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szakhatóság</a:t>
            </a:r>
            <a:r>
              <a:rPr lang="hu-HU" sz="2400" b="1" i="1" dirty="0"/>
              <a:t>ként jelöli ki.)</a:t>
            </a:r>
          </a:p>
          <a:p>
            <a:pPr marL="457200" indent="-457200">
              <a:buAutoNum type="alphaLcParenR"/>
            </a:pPr>
            <a:endParaRPr lang="en-US" sz="2400" b="1" i="1" dirty="0"/>
          </a:p>
          <a:p>
            <a:endParaRPr lang="en-US" sz="2400" b="1" i="1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D3D5-7735-4ACD-A525-F478EED95CE1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824536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37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72734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sz="2800" b="1" dirty="0" smtClean="0">
                <a:solidFill>
                  <a:schemeClr val="tx1"/>
                </a:solidFill>
              </a:rPr>
              <a:t>B. Jogi keretek / </a:t>
            </a:r>
            <a:r>
              <a:rPr lang="hu-HU" sz="2800" b="1" i="1" dirty="0" err="1" smtClean="0">
                <a:solidFill>
                  <a:schemeClr val="tx1"/>
                </a:solidFill>
              </a:rPr>
              <a:t>NFMr</a:t>
            </a:r>
            <a:r>
              <a:rPr lang="hu-HU" sz="2800" b="1" i="1" dirty="0" smtClean="0">
                <a:solidFill>
                  <a:schemeClr val="tx1"/>
                </a:solidFill>
              </a:rPr>
              <a:t>. 2.§</a:t>
            </a:r>
            <a:endParaRPr lang="hu-HU" sz="2800" i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39888"/>
            <a:ext cx="8291264" cy="44534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hu-HU" sz="2000" b="1" i="1" dirty="0" err="1" smtClean="0"/>
              <a:t>NFMr</a:t>
            </a:r>
            <a:r>
              <a:rPr lang="hu-HU" sz="2000" b="1" i="1" dirty="0" smtClean="0"/>
              <a:t>. 2.§ (1):</a:t>
            </a:r>
            <a:br>
              <a:rPr lang="hu-HU" sz="2000" b="1" i="1" dirty="0" smtClean="0"/>
            </a:br>
            <a:r>
              <a:rPr lang="hu-HU" sz="2000" b="1" i="1" dirty="0" smtClean="0"/>
              <a:t>A </a:t>
            </a:r>
            <a:r>
              <a:rPr lang="hu-HU" sz="2000" b="1" i="1" dirty="0"/>
              <a:t>radioaktív anyag – belföldön történő – </a:t>
            </a:r>
            <a:r>
              <a:rPr lang="hu-H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közúti szállítását </a:t>
            </a:r>
            <a:r>
              <a:rPr lang="hu-HU" sz="2000" b="1" i="1" dirty="0"/>
              <a:t>az </a:t>
            </a:r>
            <a:r>
              <a:rPr lang="hu-HU" sz="2000" b="1" i="1" dirty="0" smtClean="0"/>
              <a:t>OAH az </a:t>
            </a:r>
            <a:r>
              <a:rPr lang="hu-H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ADR </a:t>
            </a:r>
            <a:r>
              <a:rPr lang="hu-HU" sz="2000" b="1" i="1" dirty="0" smtClean="0"/>
              <a:t>2</a:t>
            </a:r>
            <a:r>
              <a:rPr lang="hu-HU" sz="2000" b="1" i="1" dirty="0"/>
              <a:t>. melléklet 1.7.2., 5.4.1 és 7.5.11 szakaszában, valamint 8.1 és 8.5 fejezetében foglalt, </a:t>
            </a:r>
            <a:r>
              <a:rPr lang="hu-HU" sz="2000" b="1" i="1" dirty="0" smtClean="0"/>
              <a:t>a </a:t>
            </a:r>
            <a:r>
              <a:rPr lang="hu-HU" sz="2000" b="1" i="1" dirty="0"/>
              <a:t>sugárvédelmi programra, az okmányokra, a járműre, a járműszemélyzetre vonatkozó sugárvédelmi </a:t>
            </a:r>
            <a:r>
              <a:rPr lang="hu-H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előírások teljesülése esetén</a:t>
            </a:r>
            <a:r>
              <a:rPr lang="hu-HU" sz="2000" b="1" i="1" dirty="0"/>
              <a:t> szállítási engedélyben engedélyezi.</a:t>
            </a:r>
            <a:endParaRPr lang="en-US" sz="2000" b="1" i="1" dirty="0"/>
          </a:p>
          <a:p>
            <a:pPr>
              <a:buFont typeface="Wingdings" panose="05000000000000000000" pitchFamily="2" charset="2"/>
              <a:buChar char="ü"/>
            </a:pPr>
            <a:r>
              <a:rPr lang="hu-HU" sz="2000" b="1" i="1" dirty="0" err="1" smtClean="0"/>
              <a:t>NFMr</a:t>
            </a:r>
            <a:r>
              <a:rPr lang="hu-HU" sz="2000" b="1" i="1" dirty="0"/>
              <a:t>. 2.§ </a:t>
            </a:r>
            <a:r>
              <a:rPr lang="hu-HU" sz="2000" b="1" i="1" dirty="0" smtClean="0"/>
              <a:t>(</a:t>
            </a:r>
            <a:r>
              <a:rPr lang="hu-HU" sz="2000" b="1" i="1" dirty="0" err="1" smtClean="0"/>
              <a:t>2</a:t>
            </a:r>
            <a:r>
              <a:rPr lang="hu-HU" sz="2000" b="1" i="1" dirty="0" smtClean="0"/>
              <a:t>) : </a:t>
            </a:r>
            <a:br>
              <a:rPr lang="hu-HU" sz="2000" b="1" i="1" dirty="0" smtClean="0"/>
            </a:br>
            <a:r>
              <a:rPr lang="hu-HU" sz="2000" b="1" i="1" dirty="0" smtClean="0"/>
              <a:t>Az </a:t>
            </a:r>
            <a:r>
              <a:rPr lang="hu-HU" sz="2000" b="1" i="1" dirty="0"/>
              <a:t>(1) bekezdésben foglalt engedéllyel az engedélyes az </a:t>
            </a:r>
            <a:r>
              <a:rPr lang="hu-H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ugyanazon radioaktív anyag </a:t>
            </a:r>
            <a:r>
              <a:rPr lang="hu-HU" sz="2000" b="1" i="1" dirty="0"/>
              <a:t>alkalmazására jogosult másik engedélyes részére radioaktív anyag </a:t>
            </a:r>
            <a:r>
              <a:rPr lang="hu-H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közúti fuvarozását</a:t>
            </a:r>
            <a:r>
              <a:rPr lang="hu-HU" sz="2000" b="1" i="1" dirty="0"/>
              <a:t> – az arra vonatkozó engedély nélkül – </a:t>
            </a:r>
            <a:r>
              <a:rPr lang="hu-H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3,5 tonna</a:t>
            </a:r>
            <a:r>
              <a:rPr lang="hu-HU" sz="2000" b="1" i="1" dirty="0"/>
              <a:t> legnagyobb megengedett össztömeget meg nem haladó járművel díj ellenében is végezheti</a:t>
            </a:r>
            <a:r>
              <a:rPr lang="hu-HU" sz="2000" b="1" i="1" dirty="0" smtClean="0"/>
              <a:t>.</a:t>
            </a:r>
            <a:endParaRPr lang="en-US" sz="2000" b="1" i="1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555D-0670-4E15-999F-EF4AA1190C95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1907704" y="6356350"/>
            <a:ext cx="5184576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38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00630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sz="2800" b="1" dirty="0" smtClean="0">
                <a:solidFill>
                  <a:schemeClr val="tx1"/>
                </a:solidFill>
              </a:rPr>
              <a:t>B. Jogi keretek / RM</a:t>
            </a:r>
            <a:r>
              <a:rPr lang="hu-HU" sz="2800" b="1" i="1" dirty="0" smtClean="0">
                <a:solidFill>
                  <a:schemeClr val="tx1"/>
                </a:solidFill>
              </a:rPr>
              <a:t> (folyt.)</a:t>
            </a:r>
            <a:endParaRPr lang="hu-HU" sz="2800" i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39888"/>
            <a:ext cx="8291264" cy="4453408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hu-HU" sz="2400" b="1" i="1" dirty="0" smtClean="0"/>
              <a:t>( Az </a:t>
            </a:r>
            <a:r>
              <a:rPr lang="hu-HU" sz="2400" b="1" i="1" dirty="0"/>
              <a:t>ionizáló sugárzás elleni védelemről és a kapcsolódó engedélyezési, jelentési és ellenőrzési rendszerről szóló 487/2015. (XII. 30.) Korm. Rendelet (</a:t>
            </a:r>
            <a:r>
              <a:rPr lang="hu-HU" sz="2400" b="1" i="1" dirty="0" err="1"/>
              <a:t>SVr</a:t>
            </a:r>
            <a:r>
              <a:rPr lang="hu-HU" sz="2400" b="1" i="1" dirty="0"/>
              <a:t>.) </a:t>
            </a:r>
            <a:r>
              <a:rPr lang="hu-HU" sz="2400" b="1" i="1" dirty="0" smtClean="0"/>
              <a:t>7. és 8. melléklet )</a:t>
            </a:r>
            <a:endParaRPr lang="hu-HU" sz="2400" b="1" i="1" dirty="0">
              <a:solidFill>
                <a:srgbClr val="0070C0"/>
              </a:solidFill>
            </a:endParaRPr>
          </a:p>
          <a:p>
            <a:pPr marL="0" indent="0"/>
            <a:endParaRPr lang="hu-HU" sz="2400" b="1" i="1" dirty="0" smtClean="0"/>
          </a:p>
          <a:p>
            <a:pPr marL="0" indent="0"/>
            <a:r>
              <a:rPr lang="hu-HU" sz="2400" b="1" i="1" dirty="0" smtClean="0"/>
              <a:t>Rendszerszemléletű megközelítés (Régi BSS / új BSS)</a:t>
            </a:r>
          </a:p>
          <a:p>
            <a:pPr>
              <a:buFont typeface="Wingdings" panose="05000000000000000000" pitchFamily="2" charset="2"/>
              <a:buChar char="ü"/>
            </a:pPr>
            <a:endParaRPr lang="hu-HU" sz="2400" b="1" i="1" dirty="0"/>
          </a:p>
          <a:p>
            <a:pPr>
              <a:buFont typeface="Wingdings" panose="05000000000000000000" pitchFamily="2" charset="2"/>
              <a:buChar char="ü"/>
            </a:pPr>
            <a:r>
              <a:rPr lang="hu-HU" sz="2400" b="1" i="1" dirty="0" smtClean="0"/>
              <a:t>Sugárvédelmi leírás szállítási kiegészítései</a:t>
            </a:r>
          </a:p>
          <a:p>
            <a:pPr>
              <a:buFont typeface="Wingdings" panose="05000000000000000000" pitchFamily="2" charset="2"/>
              <a:buChar char="ü"/>
            </a:pPr>
            <a:endParaRPr lang="hu-HU" sz="2400" b="1" i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u-HU" sz="2400" b="1" i="1" dirty="0" smtClean="0"/>
              <a:t>Munkahelyi sugárvédelmi szabályzat </a:t>
            </a:r>
            <a:r>
              <a:rPr lang="hu-HU" sz="2400" b="1" i="1" dirty="0"/>
              <a:t>szállítási </a:t>
            </a:r>
            <a:r>
              <a:rPr lang="hu-HU" sz="2400" b="1" i="1" dirty="0" smtClean="0"/>
              <a:t>kiegészítései</a:t>
            </a:r>
          </a:p>
          <a:p>
            <a:pPr>
              <a:buFont typeface="Wingdings" panose="05000000000000000000" pitchFamily="2" charset="2"/>
              <a:buChar char="ü"/>
            </a:pPr>
            <a:endParaRPr lang="hu-HU" sz="2400" b="1" i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u-HU" sz="2400" b="1" i="1" dirty="0" smtClean="0"/>
              <a:t>Szállítási sugárvédelmi program</a:t>
            </a:r>
            <a:endParaRPr lang="en-US" sz="2400" b="1" i="1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2E92A-FC81-4589-A192-813412DFFA6E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824536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39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0338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915816" y="404665"/>
            <a:ext cx="5542384" cy="1008111"/>
          </a:xfrm>
        </p:spPr>
        <p:txBody>
          <a:bodyPr>
            <a:normAutofit/>
          </a:bodyPr>
          <a:lstStyle/>
          <a:p>
            <a:pPr algn="r"/>
            <a:r>
              <a:rPr lang="hu-HU" sz="2800" b="1" dirty="0" smtClean="0">
                <a:solidFill>
                  <a:schemeClr val="tx1"/>
                </a:solidFill>
              </a:rPr>
              <a:t>(A/)B. </a:t>
            </a:r>
            <a:r>
              <a:rPr lang="hu-HU" sz="2800" b="1" dirty="0">
                <a:solidFill>
                  <a:schemeClr val="tx1"/>
                </a:solidFill>
              </a:rPr>
              <a:t>Jogi keretek / </a:t>
            </a:r>
            <a:r>
              <a:rPr lang="hu-HU" sz="2800" b="1" i="1" dirty="0" smtClean="0">
                <a:solidFill>
                  <a:schemeClr val="tx1"/>
                </a:solidFill>
              </a:rPr>
              <a:t>régi BSS</a:t>
            </a:r>
            <a:endParaRPr lang="hu-HU" sz="2800" i="1" dirty="0">
              <a:solidFill>
                <a:schemeClr val="tx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416824" cy="4392488"/>
          </a:xfrm>
        </p:spPr>
        <p:txBody>
          <a:bodyPr>
            <a:noAutofit/>
          </a:bodyPr>
          <a:lstStyle/>
          <a:p>
            <a:pPr marL="358775" lvl="0" indent="-358775" algn="l">
              <a:buFont typeface="Arial" pitchFamily="34" charset="0"/>
              <a:buChar char="§"/>
              <a:tabLst>
                <a:tab pos="358775" algn="l"/>
              </a:tabLst>
            </a:pPr>
            <a:r>
              <a:rPr lang="en-US" sz="2000" b="1" i="1" dirty="0" smtClean="0">
                <a:solidFill>
                  <a:schemeClr val="tx1"/>
                </a:solidFill>
              </a:rPr>
              <a:t>FAO</a:t>
            </a:r>
            <a:r>
              <a:rPr lang="en-US" sz="2000" b="1" i="1" dirty="0">
                <a:solidFill>
                  <a:schemeClr val="tx1"/>
                </a:solidFill>
              </a:rPr>
              <a:t>, IAEA, ILO, OECD NEA, PAHO, WHO, International Basic Safety Standards for Protection against Ionizing Radiation and for the Safety of Radiation Sources, Safety Series No. 115, IAEA, Vienna (1996</a:t>
            </a:r>
            <a:r>
              <a:rPr lang="en-US" sz="2000" b="1" i="1" dirty="0" smtClean="0">
                <a:solidFill>
                  <a:schemeClr val="tx1"/>
                </a:solidFill>
              </a:rPr>
              <a:t>); </a:t>
            </a:r>
            <a:r>
              <a:rPr lang="hu-HU" sz="2000" b="1" i="1" dirty="0" smtClean="0">
                <a:solidFill>
                  <a:schemeClr val="tx1"/>
                </a:solidFill>
              </a:rPr>
              <a:t>(</a:t>
            </a:r>
            <a:r>
              <a:rPr lang="en-US" sz="2000" b="1" i="1" dirty="0" err="1" smtClean="0">
                <a:solidFill>
                  <a:schemeClr val="tx1"/>
                </a:solidFill>
              </a:rPr>
              <a:t>régi</a:t>
            </a:r>
            <a:r>
              <a:rPr lang="en-US" sz="2000" b="1" i="1" dirty="0" smtClean="0">
                <a:solidFill>
                  <a:schemeClr val="tx1"/>
                </a:solidFill>
              </a:rPr>
              <a:t> </a:t>
            </a:r>
            <a:r>
              <a:rPr lang="en-US" sz="2000" b="1" i="1" dirty="0">
                <a:solidFill>
                  <a:schemeClr val="tx1"/>
                </a:solidFill>
              </a:rPr>
              <a:t>NAÜ BSS</a:t>
            </a:r>
            <a:r>
              <a:rPr lang="hu-HU" sz="2000" b="1" i="1" dirty="0" smtClean="0">
                <a:solidFill>
                  <a:schemeClr val="tx1"/>
                </a:solidFill>
              </a:rPr>
              <a:t>)</a:t>
            </a:r>
          </a:p>
          <a:p>
            <a:pPr marL="358775" lvl="0" indent="-358775" algn="l">
              <a:buFont typeface="Arial" pitchFamily="34" charset="0"/>
              <a:buChar char="§"/>
              <a:tabLst>
                <a:tab pos="358775" algn="l"/>
              </a:tabLst>
            </a:pPr>
            <a:endParaRPr lang="hu-HU" sz="2000" b="1" i="1" dirty="0" smtClean="0">
              <a:solidFill>
                <a:schemeClr val="tx1"/>
              </a:solidFill>
            </a:endParaRPr>
          </a:p>
          <a:p>
            <a:pPr marL="358775" lvl="0" indent="-358775" algn="l">
              <a:buFont typeface="Arial" pitchFamily="34" charset="0"/>
              <a:buChar char="§"/>
              <a:tabLst>
                <a:tab pos="358775" algn="l"/>
              </a:tabLst>
            </a:pPr>
            <a:r>
              <a:rPr lang="hu-HU" sz="2000" b="1" i="1" dirty="0" smtClean="0">
                <a:solidFill>
                  <a:schemeClr val="tx1"/>
                </a:solidFill>
              </a:rPr>
              <a:t>A </a:t>
            </a:r>
            <a:r>
              <a:rPr lang="hu-HU" sz="2000" b="1" i="1" dirty="0">
                <a:solidFill>
                  <a:schemeClr val="tx1"/>
                </a:solidFill>
              </a:rPr>
              <a:t>Tanács munkavállalók és a lakosság egészségének az ionizáló sugárzásból származó veszélyekkel szembeni védelmét szolgáló alapvető biztonsági előírások megállapításáról szóló 96/29/EURATOM Irányelve </a:t>
            </a:r>
            <a:r>
              <a:rPr lang="hu-HU" sz="2000" b="1" i="1" dirty="0" smtClean="0">
                <a:solidFill>
                  <a:schemeClr val="tx1"/>
                </a:solidFill>
              </a:rPr>
              <a:t>(</a:t>
            </a:r>
            <a:r>
              <a:rPr lang="en-US" sz="2000" b="1" i="1" dirty="0" err="1" smtClean="0">
                <a:solidFill>
                  <a:schemeClr val="tx1"/>
                </a:solidFill>
              </a:rPr>
              <a:t>régi</a:t>
            </a:r>
            <a:r>
              <a:rPr lang="en-US" sz="2000" b="1" i="1" dirty="0" smtClean="0">
                <a:solidFill>
                  <a:schemeClr val="tx1"/>
                </a:solidFill>
              </a:rPr>
              <a:t> </a:t>
            </a:r>
            <a:r>
              <a:rPr lang="en-US" sz="2000" b="1" i="1" dirty="0">
                <a:solidFill>
                  <a:schemeClr val="tx1"/>
                </a:solidFill>
              </a:rPr>
              <a:t>EU BSS</a:t>
            </a:r>
            <a:r>
              <a:rPr lang="en-US" sz="2000" b="1" i="1" dirty="0" smtClean="0">
                <a:solidFill>
                  <a:schemeClr val="tx1"/>
                </a:solidFill>
              </a:rPr>
              <a:t>)</a:t>
            </a:r>
            <a:endParaRPr lang="hu-HU" sz="2000" b="1" i="1" dirty="0" smtClean="0">
              <a:solidFill>
                <a:schemeClr val="tx1"/>
              </a:solidFill>
            </a:endParaRPr>
          </a:p>
          <a:p>
            <a:pPr lvl="0" algn="l">
              <a:tabLst>
                <a:tab pos="358775" algn="l"/>
              </a:tabLst>
            </a:pPr>
            <a:endParaRPr lang="hu-HU" sz="2000" dirty="0" smtClean="0">
              <a:solidFill>
                <a:schemeClr val="tx1"/>
              </a:solidFill>
            </a:endParaRP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97D3-DBF1-4A09-B7D3-B36219698981}" type="datetime1">
              <a:rPr lang="hu-HU" smtClean="0"/>
              <a:pPr/>
              <a:t>2016.03.17.</a:t>
            </a:fld>
            <a:endParaRPr lang="hu-HU" dirty="0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4</a:t>
            </a:fld>
            <a:endParaRPr lang="hu-HU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752528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16841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sz="2800" b="1" dirty="0" smtClean="0">
                <a:solidFill>
                  <a:schemeClr val="tx1"/>
                </a:solidFill>
              </a:rPr>
              <a:t>B. Jogi keretek</a:t>
            </a:r>
            <a:r>
              <a:rPr lang="hu-HU" sz="2800" b="1" i="1" dirty="0" smtClean="0">
                <a:solidFill>
                  <a:schemeClr val="tx1"/>
                </a:solidFill>
              </a:rPr>
              <a:t> </a:t>
            </a:r>
            <a:r>
              <a:rPr lang="hu-HU" sz="2800" b="1" dirty="0" smtClean="0">
                <a:solidFill>
                  <a:schemeClr val="tx1"/>
                </a:solidFill>
              </a:rPr>
              <a:t>/ RM</a:t>
            </a:r>
            <a:r>
              <a:rPr lang="hu-HU" sz="2800" b="1" i="1" dirty="0" smtClean="0">
                <a:solidFill>
                  <a:schemeClr val="tx1"/>
                </a:solidFill>
              </a:rPr>
              <a:t> (folyt.)</a:t>
            </a:r>
            <a:endParaRPr lang="hu-HU" sz="2800" i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39888"/>
            <a:ext cx="8291264" cy="4453408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r>
              <a:rPr lang="x-none" sz="1800" b="1" i="1" smtClean="0"/>
              <a:t>A</a:t>
            </a:r>
            <a:r>
              <a:rPr lang="hu-HU" sz="1800" b="1" i="1" dirty="0" smtClean="0"/>
              <a:t> radioaktív anyag alkalmazására vonatkozó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Sugárvédelmi Leírás </a:t>
            </a:r>
            <a:r>
              <a:rPr lang="hu-HU" sz="1800" b="1" i="1" dirty="0" smtClean="0"/>
              <a:t>tartalmi követelményeinek szállítás-specifikus elemei, illetve kiegészítései</a:t>
            </a:r>
          </a:p>
          <a:p>
            <a:pPr marL="0">
              <a:spcBef>
                <a:spcPts val="0"/>
              </a:spcBef>
            </a:pPr>
            <a:r>
              <a:rPr lang="hu-HU" sz="1800" b="1" i="1" dirty="0" smtClean="0"/>
              <a:t>1.1.1. az engedélyes szervezeti felépítésén belüli, a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szállítással kapcsolatos felelősségi körök </a:t>
            </a:r>
            <a:r>
              <a:rPr lang="hu-HU" sz="1800" b="1" i="1" dirty="0" smtClean="0"/>
              <a:t>meghatározása;</a:t>
            </a:r>
          </a:p>
          <a:p>
            <a:pPr marL="0">
              <a:spcBef>
                <a:spcPts val="0"/>
              </a:spcBef>
            </a:pPr>
            <a:r>
              <a:rPr lang="hu-HU" sz="1800" b="1" i="1" dirty="0" smtClean="0"/>
              <a:t>1.1.2. a szállítási tevékenység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technológiai leírása</a:t>
            </a:r>
            <a:r>
              <a:rPr lang="hu-HU" sz="1800" b="1" i="1" dirty="0" smtClean="0"/>
              <a:t>;</a:t>
            </a:r>
          </a:p>
          <a:p>
            <a:pPr marL="0">
              <a:spcBef>
                <a:spcPts val="0"/>
              </a:spcBef>
            </a:pPr>
            <a:r>
              <a:rPr lang="hu-HU" sz="1800" b="1" i="1" dirty="0" smtClean="0"/>
              <a:t>1.1.3. a sugárvédelem kialakítása során az ADR 2. mellékletének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1.7.2.2. pontjában foglaltak figyelembevételével alkalmazott optimálási szempontok</a:t>
            </a:r>
            <a:r>
              <a:rPr lang="hu-HU" sz="1800" b="1" i="1" dirty="0" smtClean="0"/>
              <a:t>;</a:t>
            </a:r>
          </a:p>
          <a:p>
            <a:pPr marL="0">
              <a:spcBef>
                <a:spcPts val="0"/>
              </a:spcBef>
            </a:pPr>
            <a:r>
              <a:rPr lang="hu-HU" sz="1800" b="1" i="1" dirty="0" smtClean="0"/>
              <a:t>1.1.4. a szállítás során alkalmazott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elkülönítéssel</a:t>
            </a:r>
            <a:r>
              <a:rPr lang="hu-HU" sz="1800" b="1" i="1" dirty="0" smtClean="0"/>
              <a:t> kapcsolatos, a szállítás sugárvédelmi programjában szereplő előírásokkal kapcsolatos meggondolások;</a:t>
            </a:r>
          </a:p>
          <a:p>
            <a:pPr marL="0">
              <a:spcBef>
                <a:spcPts val="0"/>
              </a:spcBef>
            </a:pPr>
            <a:r>
              <a:rPr lang="hu-HU" sz="1800" b="1" i="1" dirty="0" smtClean="0"/>
              <a:t>1.1.5. az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ADR vonatkozó műszaki előírásainak való megfelelés </a:t>
            </a:r>
            <a:r>
              <a:rPr lang="hu-HU" sz="1800" b="1" i="1" dirty="0" smtClean="0"/>
              <a:t>igazolása;</a:t>
            </a:r>
          </a:p>
          <a:p>
            <a:pPr marL="0">
              <a:spcBef>
                <a:spcPts val="0"/>
              </a:spcBef>
            </a:pPr>
            <a:r>
              <a:rPr lang="hu-HU" sz="1800" b="1" i="1" dirty="0" smtClean="0"/>
              <a:t>1.1.6. az ADR 2. mellékletének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1.7.3 fejezete szerinti irányítási rendszer</a:t>
            </a:r>
            <a:r>
              <a:rPr lang="hu-HU" sz="1800" b="1" i="1" dirty="0" smtClean="0"/>
              <a:t> vonatkozó elemei;</a:t>
            </a:r>
          </a:p>
          <a:p>
            <a:pPr marL="0">
              <a:spcBef>
                <a:spcPts val="0"/>
              </a:spcBef>
            </a:pPr>
            <a:r>
              <a:rPr lang="hu-HU" sz="1800" b="1" i="1" dirty="0" smtClean="0"/>
              <a:t>1.1.9. küldeménydarabos szállítmányok esetében az alkalmazott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küldeménydarabok típusa</a:t>
            </a:r>
            <a:r>
              <a:rPr lang="hu-HU" sz="1800" b="1" i="1" dirty="0" smtClean="0"/>
              <a:t> és azonosítói; </a:t>
            </a:r>
          </a:p>
          <a:p>
            <a:pPr marL="0">
              <a:spcBef>
                <a:spcPts val="0"/>
              </a:spcBef>
            </a:pPr>
            <a:r>
              <a:rPr lang="hu-HU" sz="1800" b="1" i="1" dirty="0" smtClean="0"/>
              <a:t>1.1.11. annak meghatározása, hogy milyen időközönként szükséges az SL felülvizsgálata.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2E92A-FC81-4589-A192-813412DFFA6E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824536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40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03383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sz="2800" b="1" dirty="0" smtClean="0">
                <a:solidFill>
                  <a:schemeClr val="tx1"/>
                </a:solidFill>
              </a:rPr>
              <a:t>B. Jogi keretek / RM</a:t>
            </a:r>
            <a:r>
              <a:rPr lang="hu-HU" sz="2800" b="1" i="1" dirty="0" smtClean="0">
                <a:solidFill>
                  <a:schemeClr val="tx1"/>
                </a:solidFill>
              </a:rPr>
              <a:t> (folyt.)</a:t>
            </a:r>
            <a:endParaRPr lang="hu-HU" sz="2800" i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39888"/>
            <a:ext cx="8291264" cy="4453408"/>
          </a:xfrm>
        </p:spPr>
        <p:txBody>
          <a:bodyPr>
            <a:noAutofit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hu-HU" sz="1600" b="1" i="1" dirty="0" smtClean="0"/>
              <a:t>Az </a:t>
            </a:r>
            <a:r>
              <a:rPr lang="hu-H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MSSZ</a:t>
            </a:r>
            <a:r>
              <a:rPr lang="hu-HU" sz="1600" b="1" i="1" dirty="0" smtClean="0"/>
              <a:t> alábbi elemeinek szállítással kapcsolatos kiegészítései: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hu-HU" sz="1600" b="1" i="1" dirty="0" smtClean="0"/>
              <a:t>1.1.2. sugárvédelmi megbízott szállítással kapcsolatos feladatai;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hu-HU" sz="1600" b="1" i="1" dirty="0" smtClean="0"/>
              <a:t>1.1.3. az engedélyes szállítással kapcsolatos feladatai;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hu-HU" sz="1600" b="1" i="1" dirty="0" smtClean="0"/>
              <a:t>1.1.4. a szállítással kapcsolatos felelősségi körök felsorolása;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hu-HU" sz="1600" b="1" i="1" dirty="0" smtClean="0"/>
              <a:t>1.1.5. az ADR 2. mellékletének 1.7.3 fejezete szerinti irányítási rendszer – különösképp a rendszeres, valamint szállítás előtti felülvizsgálattal, továbbá a karbantartás kapcsolatos – vonatkozó elemei;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hu-HU" sz="1600" b="1" i="1" dirty="0" smtClean="0"/>
              <a:t>1.1.6. a szállítási tevékenységben közreműködő munkavállalók külső és belső sugárterhelésének ellenőrzésére vonatkozó követelmények, az ellenőrzés gyakorisága és módja;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hu-HU" sz="1600" b="1" i="1" dirty="0" smtClean="0"/>
              <a:t>1.1.7. amennyiben személyi sugárterheléseket más munkavállalókon végzett személyi mérések alapján becsülnek, a becsléshez felhasznált számítási módszerek ismertetése;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hu-HU" sz="1600" b="1" i="1" dirty="0" smtClean="0"/>
              <a:t>1.1.8. a szállítási tevékenységben közreműködő munkavállalók száma, szakmai és sugárvédelmi képzettségi követelményei;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hu-HU" sz="1600" b="1" i="1" dirty="0" smtClean="0"/>
              <a:t>1.1.9. a szállítási tevékenységben közreműködő munkavállalók sugárvédelemmel kapcsolatos jogai és kötelezettségei,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2E92A-FC81-4589-A192-813412DFFA6E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824536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41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03383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sz="2800" b="1" dirty="0" smtClean="0">
                <a:solidFill>
                  <a:schemeClr val="tx1"/>
                </a:solidFill>
              </a:rPr>
              <a:t>B. Jogi keretek</a:t>
            </a:r>
            <a:r>
              <a:rPr lang="hu-HU" sz="2800" b="1" i="1" dirty="0" smtClean="0">
                <a:solidFill>
                  <a:schemeClr val="tx1"/>
                </a:solidFill>
              </a:rPr>
              <a:t> </a:t>
            </a:r>
            <a:r>
              <a:rPr lang="hu-HU" sz="2800" b="1" dirty="0" smtClean="0">
                <a:solidFill>
                  <a:schemeClr val="tx1"/>
                </a:solidFill>
              </a:rPr>
              <a:t>/ RM</a:t>
            </a:r>
            <a:r>
              <a:rPr lang="hu-HU" sz="2800" b="1" i="1" dirty="0" smtClean="0">
                <a:solidFill>
                  <a:schemeClr val="tx1"/>
                </a:solidFill>
              </a:rPr>
              <a:t> (folyt.)</a:t>
            </a:r>
            <a:endParaRPr lang="hu-HU" sz="2800" i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39888"/>
            <a:ext cx="8291264" cy="4453408"/>
          </a:xfrm>
        </p:spPr>
        <p:txBody>
          <a:bodyPr>
            <a:noAutofit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hu-HU" sz="1800" b="1" i="1" dirty="0" smtClean="0"/>
              <a:t>1.1.10. a szállítási tevékenységben közreműködő munkavállalók munkaköreinek leírása, az ADR 2. mellékletének 1.7.2.4 pontja szerinti sugárvédelmi besorolása;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hu-HU" sz="1800" b="1" i="1" dirty="0" smtClean="0"/>
              <a:t>1.1.12. a szállítmány felületi szennyezettségének ellenőrzése;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hu-HU" sz="1800" b="1" i="1" dirty="0" smtClean="0"/>
              <a:t>1.1.13. a szállítási tevékenység során alkalmazott biztonsági rendszerek, személyi védőeszközök, sugárvédelmi műszerek, személyi dózismérők bemutatása, továbbá ezek kezelésére, viselésére, karbantartására, hitelesítésére vonatkozó előírások;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hu-HU" sz="1800" b="1" i="1" dirty="0" smtClean="0"/>
              <a:t>1.1.15. a szállítási tevékenységgel kapcsolatos nyilvántartások vezetési és a bizonylat megőrzési rendje, a hatóságok részére történő bejelentési kötelezettség teljesítésének rendje;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hu-HU" sz="1800" b="1" i="1" dirty="0" smtClean="0"/>
              <a:t>1.1.18. annak meghatározása, hogy milyen időközönként szükséges az MSSZ felülvizsgálata;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hu-HU" sz="1800" b="1" i="1" dirty="0" smtClean="0"/>
              <a:t>1.1.19. a rutin tevékenységtől eltérő események kezelésének terve;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hu-HU" sz="1800" b="1" i="1" dirty="0" smtClean="0"/>
              <a:t>1.1.20. a jelentésköteles események köret és kivizsgálásuk rendje.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2E92A-FC81-4589-A192-813412DFFA6E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824536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42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03383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sz="2800" b="1" dirty="0" smtClean="0">
                <a:solidFill>
                  <a:schemeClr val="tx1"/>
                </a:solidFill>
              </a:rPr>
              <a:t>B. Jogi keretek / RM</a:t>
            </a:r>
            <a:r>
              <a:rPr lang="hu-HU" sz="2800" b="1" i="1" dirty="0" smtClean="0">
                <a:solidFill>
                  <a:schemeClr val="tx1"/>
                </a:solidFill>
              </a:rPr>
              <a:t> (folyt.)</a:t>
            </a:r>
            <a:endParaRPr lang="hu-HU" sz="2800" i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39888"/>
            <a:ext cx="8291264" cy="4453408"/>
          </a:xfrm>
        </p:spPr>
        <p:txBody>
          <a:bodyPr>
            <a:normAutofit fontScale="85000" lnSpcReduction="20000"/>
          </a:bodyPr>
          <a:lstStyle/>
          <a:p>
            <a:r>
              <a:rPr lang="hu-HU" sz="2400" b="1" i="1" dirty="0" smtClean="0"/>
              <a:t>Szállítási Sugárvédelmi Programot - az ADR 2. mellékletének 1.7.2. pontjában foglaltaknak megfelelően kell elkészíteni.</a:t>
            </a:r>
          </a:p>
          <a:p>
            <a:pPr lvl="0">
              <a:buFont typeface="Wingdings" pitchFamily="2" charset="2"/>
              <a:buChar char="ü"/>
            </a:pPr>
            <a:r>
              <a:rPr lang="hu-HU" sz="2400" b="1" i="1" dirty="0" smtClean="0"/>
              <a:t>Az ADR 2. mellékletének 1.7.2.4 szereplő </a:t>
            </a:r>
            <a:r>
              <a:rPr lang="hu-H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várható sugárterhelések meghatározása</a:t>
            </a:r>
            <a:r>
              <a:rPr lang="hu-HU" sz="2400" b="1" i="1" dirty="0" smtClean="0"/>
              <a:t>, az 1.7.2.2 pontban előírt Rendszerszemléletű Megközelítés érvényesítése érdekében, </a:t>
            </a:r>
            <a:r>
              <a:rPr lang="hu-H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mindenkor a szállítandó radioaktív anyagokkal kapcsolatos egyéb tevékenységek figyelembevételével kell történjék</a:t>
            </a:r>
            <a:r>
              <a:rPr lang="hu-HU" sz="2400" b="1" i="1" dirty="0" smtClean="0"/>
              <a:t>. Nem szabad megfeledkezni arról, hogy </a:t>
            </a:r>
            <a:r>
              <a:rPr lang="hu-H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Rendszerszemléletű Megközelítés magában kell foglalja a közúton túlmenő szállítási módozatokból eredő sugárterhelést is.</a:t>
            </a:r>
          </a:p>
          <a:p>
            <a:pPr lvl="0">
              <a:buFont typeface="Wingdings" pitchFamily="2" charset="2"/>
              <a:buChar char="ü"/>
            </a:pPr>
            <a:r>
              <a:rPr lang="hu-HU" sz="2400" b="1" i="1" dirty="0" smtClean="0"/>
              <a:t>A Szállítási Sugárvédelmi Program explicit kell foglalkozzon az</a:t>
            </a:r>
          </a:p>
          <a:p>
            <a:pPr lvl="0">
              <a:buFont typeface="Wingdings" pitchFamily="2" charset="2"/>
              <a:buChar char="ü"/>
            </a:pPr>
            <a:r>
              <a:rPr lang="hu-H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elkülönítés</a:t>
            </a:r>
            <a:r>
              <a:rPr lang="hu-HU" sz="2400" b="1" i="1" dirty="0" smtClean="0"/>
              <a:t>sel;</a:t>
            </a:r>
          </a:p>
          <a:p>
            <a:pPr lvl="0">
              <a:buFont typeface="Wingdings" pitchFamily="2" charset="2"/>
              <a:buChar char="ü"/>
            </a:pPr>
            <a:r>
              <a:rPr lang="hu-HU" sz="2400" b="1" i="1" dirty="0" smtClean="0"/>
              <a:t>a 7. osztálybéli áruk elhelyezésére vonatkozó követelményekkel a szállítás és átmeneti tárolás) során;</a:t>
            </a:r>
          </a:p>
          <a:p>
            <a:pPr lvl="0">
              <a:buFont typeface="Wingdings" pitchFamily="2" charset="2"/>
              <a:buChar char="ü"/>
            </a:pPr>
            <a:r>
              <a:rPr lang="hu-HU" sz="2400" b="1" i="1" dirty="0" smtClean="0"/>
              <a:t>a hasadó anyagok szállítására és </a:t>
            </a:r>
            <a:r>
              <a:rPr lang="hu-HU" sz="2400" b="1" i="1" dirty="0" err="1" smtClean="0"/>
              <a:t>átmentei</a:t>
            </a:r>
            <a:r>
              <a:rPr lang="hu-HU" sz="2400" b="1" i="1" dirty="0" smtClean="0"/>
              <a:t> tárolására vonatkozó kiegészítő követelményekkel;</a:t>
            </a:r>
          </a:p>
          <a:p>
            <a:pPr lvl="0">
              <a:buFont typeface="Wingdings" pitchFamily="2" charset="2"/>
              <a:buChar char="ü"/>
            </a:pPr>
            <a:r>
              <a:rPr lang="hu-HU" sz="2400" b="1" i="1" dirty="0" smtClean="0"/>
              <a:t>a korrekciós intézkedésekkel (pl. sérült vagy szivárgó küldeménydarabok). 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2E92A-FC81-4589-A192-813412DFFA6E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824536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43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03383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sz="2800" b="1" dirty="0" smtClean="0">
                <a:solidFill>
                  <a:schemeClr val="tx1"/>
                </a:solidFill>
              </a:rPr>
              <a:t>B. Jogi keretek</a:t>
            </a:r>
            <a:r>
              <a:rPr lang="hu-HU" sz="2800" b="1" i="1" dirty="0" smtClean="0">
                <a:solidFill>
                  <a:schemeClr val="tx1"/>
                </a:solidFill>
              </a:rPr>
              <a:t> / </a:t>
            </a:r>
            <a:r>
              <a:rPr lang="hu-HU" sz="2800" b="1" i="1" dirty="0" err="1" smtClean="0">
                <a:solidFill>
                  <a:schemeClr val="tx1"/>
                </a:solidFill>
              </a:rPr>
              <a:t>NFMr</a:t>
            </a:r>
            <a:r>
              <a:rPr lang="hu-HU" sz="2800" b="1" i="1" dirty="0" smtClean="0">
                <a:solidFill>
                  <a:schemeClr val="tx1"/>
                </a:solidFill>
              </a:rPr>
              <a:t>. 1. melléklet szerinti adatszolgáltatás</a:t>
            </a:r>
            <a:endParaRPr lang="hu-HU" sz="2800" i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91264" cy="4752528"/>
          </a:xfrm>
        </p:spPr>
        <p:txBody>
          <a:bodyPr>
            <a:normAutofit/>
          </a:bodyPr>
          <a:lstStyle/>
          <a:p>
            <a:pPr marL="0" indent="0"/>
            <a:endParaRPr lang="en-US" sz="2400" b="1" i="1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2E92A-FC81-4589-A192-813412DFFA6E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824536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44</a:t>
            </a:fld>
            <a:endParaRPr lang="hu-HU"/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/>
        </p:nvGraphicFramePr>
        <p:xfrm>
          <a:off x="539552" y="1641142"/>
          <a:ext cx="8064896" cy="48225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24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Times New Roman"/>
                          <a:ea typeface="Calibri"/>
                          <a:cs typeface="Times New Roman"/>
                        </a:rPr>
                        <a:t>Szállítási engedély/ -2015.12.31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/>
                          <a:ea typeface="Calibri"/>
                          <a:cs typeface="Times New Roman"/>
                        </a:rPr>
                        <a:t>Szállítási engedély / 2016.01.01-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8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i="1" dirty="0">
                          <a:latin typeface="Times"/>
                          <a:ea typeface="Times New Roman"/>
                          <a:cs typeface="Times New Roman"/>
                        </a:rPr>
                        <a:t>1. A kérelmező neve, címe.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i="1">
                          <a:latin typeface="Times"/>
                          <a:ea typeface="Times New Roman"/>
                          <a:cs typeface="Times New Roman"/>
                        </a:rPr>
                        <a:t>1. A kérelmező neve, címe.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8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i="1" dirty="0">
                          <a:latin typeface="Times New Roman"/>
                          <a:ea typeface="Calibri"/>
                          <a:cs typeface="Times New Roman"/>
                        </a:rPr>
                        <a:t>2. A </a:t>
                      </a:r>
                      <a:r>
                        <a:rPr lang="hu-HU" sz="1600" b="1" i="1" dirty="0">
                          <a:latin typeface="Times"/>
                          <a:ea typeface="Times New Roman"/>
                          <a:cs typeface="Times New Roman"/>
                        </a:rPr>
                        <a:t>kérelmező engedélyezendő tevékenységért felelős vezetőjének a neve, beosztása.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i="1">
                          <a:latin typeface="Times New Roman"/>
                          <a:ea typeface="Calibri"/>
                          <a:cs typeface="Times New Roman"/>
                        </a:rPr>
                        <a:t>2. </a:t>
                      </a:r>
                      <a:r>
                        <a:rPr lang="hu-HU" sz="1600" b="1" i="1">
                          <a:latin typeface="Times"/>
                          <a:ea typeface="Times New Roman"/>
                          <a:cs typeface="Times New Roman"/>
                        </a:rPr>
                        <a:t>A kérelmező engedélyezendő tevékenységért felelős vezetőjének a neve, beosztása.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8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hu-HU" sz="1600" b="1" i="1" dirty="0">
                          <a:latin typeface="Times"/>
                          <a:ea typeface="Times New Roman"/>
                          <a:cs typeface="Times New Roman"/>
                        </a:rPr>
                        <a:t>4. A veszélyes áru szállítási biztonsági tanácsadó neve és bizonyítványának száma.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i="1">
                          <a:latin typeface="Times New Roman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hu-HU" sz="1600" b="1" i="1">
                          <a:latin typeface="Times"/>
                          <a:ea typeface="Times New Roman"/>
                          <a:cs typeface="Times New Roman"/>
                        </a:rPr>
                        <a:t>A veszélyes áru szállítási biztonsági tanácsadó neve és bizonyítványának száma.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8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hu-HU" sz="1600" b="1" i="1" dirty="0">
                          <a:latin typeface="Times"/>
                          <a:ea typeface="Times New Roman"/>
                          <a:cs typeface="Times New Roman"/>
                        </a:rPr>
                        <a:t>5. A szállítandó radioaktív anyag fajtái a maximális aktivitásokkal.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i="1">
                          <a:latin typeface="Times New Roman"/>
                          <a:ea typeface="Calibri"/>
                          <a:cs typeface="Times New Roman"/>
                        </a:rPr>
                        <a:t>4. </a:t>
                      </a:r>
                      <a:r>
                        <a:rPr lang="hu-HU" sz="1600" b="1" i="1">
                          <a:latin typeface="Times"/>
                          <a:ea typeface="Times New Roman"/>
                          <a:cs typeface="Times New Roman"/>
                        </a:rPr>
                        <a:t>A szállítandó radioaktív anyag fajtái a maximális aktivitásokkal.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8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hu-HU" sz="1600" b="1" i="1" dirty="0">
                          <a:latin typeface="Times"/>
                          <a:ea typeface="Times New Roman"/>
                          <a:cs typeface="Times New Roman"/>
                        </a:rPr>
                        <a:t>7. A szállítandó radioaktív anyag UN száma ADR szerinti helyes szállítási megnevezése.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i="1">
                          <a:latin typeface="Times"/>
                          <a:ea typeface="Times New Roman"/>
                          <a:cs typeface="Times New Roman"/>
                        </a:rPr>
                        <a:t>6. A szállítandó radioaktív anyag UN száma helyes szállítási megnevezése.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8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hu-HU" sz="1600" b="1" i="1" dirty="0">
                          <a:latin typeface="Times"/>
                          <a:ea typeface="Times New Roman"/>
                          <a:cs typeface="Times New Roman"/>
                        </a:rPr>
                        <a:t>8. A szállítás során alkalmazni kívánt sugárzásmérő típusa.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i="1">
                          <a:latin typeface="Times"/>
                          <a:ea typeface="Times New Roman"/>
                          <a:cs typeface="Times New Roman"/>
                        </a:rPr>
                        <a:t>7. A szállítás során alkalmazni kívánt sugárzásmérő típusa.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8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hu-HU" sz="1600" b="1" i="1" dirty="0">
                          <a:latin typeface="Times"/>
                          <a:ea typeface="Times New Roman"/>
                          <a:cs typeface="Times New Roman"/>
                        </a:rPr>
                        <a:t>9. A kérelemhez a következőket kell mellékelni: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i="1">
                          <a:latin typeface="Times New Roman"/>
                          <a:ea typeface="Calibri"/>
                          <a:cs typeface="Times New Roman"/>
                        </a:rPr>
                        <a:t>8. </a:t>
                      </a:r>
                      <a:r>
                        <a:rPr lang="hu-HU" sz="1600" b="1" i="1">
                          <a:latin typeface="Times"/>
                          <a:ea typeface="Times New Roman"/>
                          <a:cs typeface="Times New Roman"/>
                        </a:rPr>
                        <a:t>A kérelemhez a következőket kell mellékelni: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8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hu-HU" sz="1600" b="1" i="1" dirty="0">
                          <a:latin typeface="Times"/>
                          <a:ea typeface="Times New Roman"/>
                          <a:cs typeface="Times New Roman"/>
                        </a:rPr>
                        <a:t>9.1. a jóváhagyásra kötelezett küldeménydarab-minták engedélyokiratát,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i="1">
                          <a:latin typeface="Times New Roman"/>
                          <a:ea typeface="Calibri"/>
                          <a:cs typeface="Times New Roman"/>
                        </a:rPr>
                        <a:t>8.1. a</a:t>
                      </a:r>
                      <a:r>
                        <a:rPr lang="hu-HU" sz="1600" b="1" i="1">
                          <a:latin typeface="Times"/>
                          <a:ea typeface="Times New Roman"/>
                          <a:cs typeface="Times New Roman"/>
                        </a:rPr>
                        <a:t> jóváhagyásra kötelezett küldeménydarab-minták engedélyokiratát,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8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hu-HU" sz="1600" b="1" i="1" dirty="0">
                          <a:latin typeface="Times"/>
                          <a:ea typeface="Times New Roman"/>
                          <a:cs typeface="Times New Roman"/>
                        </a:rPr>
                        <a:t>9.2. a fuvarokmány mintáját,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i="1" dirty="0">
                          <a:latin typeface="Times New Roman"/>
                          <a:ea typeface="Calibri"/>
                          <a:cs typeface="Times New Roman"/>
                        </a:rPr>
                        <a:t>8.2. </a:t>
                      </a:r>
                      <a:r>
                        <a:rPr lang="hu-HU" sz="1600" b="1" i="1" dirty="0">
                          <a:latin typeface="Times"/>
                          <a:ea typeface="Times New Roman"/>
                          <a:cs typeface="Times New Roman"/>
                        </a:rPr>
                        <a:t>a fuvarokmány mintáját,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3383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sz="2800" b="1" dirty="0" smtClean="0">
                <a:solidFill>
                  <a:schemeClr val="tx1"/>
                </a:solidFill>
              </a:rPr>
              <a:t>B. Jogi keretek</a:t>
            </a:r>
            <a:r>
              <a:rPr lang="hu-HU" sz="2800" b="1" i="1" dirty="0" smtClean="0">
                <a:solidFill>
                  <a:schemeClr val="tx1"/>
                </a:solidFill>
              </a:rPr>
              <a:t> / </a:t>
            </a:r>
            <a:r>
              <a:rPr lang="hu-HU" sz="2800" b="1" i="1" dirty="0" err="1" smtClean="0">
                <a:solidFill>
                  <a:schemeClr val="tx1"/>
                </a:solidFill>
              </a:rPr>
              <a:t>NFMr</a:t>
            </a:r>
            <a:r>
              <a:rPr lang="hu-HU" sz="2800" b="1" i="1" dirty="0" smtClean="0">
                <a:solidFill>
                  <a:schemeClr val="tx1"/>
                </a:solidFill>
              </a:rPr>
              <a:t>. 1. melléklet szerinti adatszolgáltatás (folyt.)</a:t>
            </a:r>
            <a:endParaRPr lang="hu-HU" sz="2800" i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91264" cy="4752528"/>
          </a:xfrm>
        </p:spPr>
        <p:txBody>
          <a:bodyPr>
            <a:normAutofit/>
          </a:bodyPr>
          <a:lstStyle/>
          <a:p>
            <a:pPr marL="0" indent="0"/>
            <a:endParaRPr lang="en-US" sz="2400" b="1" i="1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2E92A-FC81-4589-A192-813412DFFA6E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824536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45</a:t>
            </a:fld>
            <a:endParaRPr lang="hu-HU"/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/>
        </p:nvGraphicFramePr>
        <p:xfrm>
          <a:off x="539552" y="1641142"/>
          <a:ext cx="8064896" cy="44521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24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39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500" b="1" dirty="0">
                          <a:latin typeface="Times New Roman"/>
                          <a:ea typeface="Calibri"/>
                          <a:cs typeface="Times New Roman"/>
                        </a:rPr>
                        <a:t>Szállítási engedély/ -2015.12.31</a:t>
                      </a:r>
                      <a:endParaRPr lang="hu-H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500" b="1">
                          <a:latin typeface="Times New Roman"/>
                          <a:ea typeface="Calibri"/>
                          <a:cs typeface="Times New Roman"/>
                        </a:rPr>
                        <a:t>Szállítási engedély / 2016.01.01-</a:t>
                      </a:r>
                      <a:endParaRPr lang="hu-H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1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500" b="1" i="1" dirty="0">
                          <a:latin typeface="Times New Roman"/>
                          <a:ea typeface="Calibri"/>
                          <a:cs typeface="Times New Roman"/>
                        </a:rPr>
                        <a:t>SD/OTH</a:t>
                      </a:r>
                      <a:endParaRPr lang="hu-H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500" b="1" i="1">
                          <a:latin typeface="Times New Roman"/>
                          <a:ea typeface="Calibri"/>
                          <a:cs typeface="Times New Roman"/>
                        </a:rPr>
                        <a:t>OAH</a:t>
                      </a:r>
                      <a:endParaRPr lang="hu-H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500" b="1" i="1" strike="sng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hu-HU" sz="1500" b="1" i="1" strike="sng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ea typeface="Times New Roman"/>
                          <a:cs typeface="Times New Roman"/>
                        </a:rPr>
                        <a:t>A sugárvédelmi megbízott és helyettesének neve, sugárvédelmi végzettsége</a:t>
                      </a:r>
                      <a:r>
                        <a:rPr lang="hu-HU" sz="1500" b="1" i="1" strike="sngStrike" dirty="0">
                          <a:latin typeface="Times"/>
                          <a:ea typeface="Times New Roman"/>
                          <a:cs typeface="Times New Roman"/>
                        </a:rPr>
                        <a:t>.</a:t>
                      </a:r>
                      <a:endParaRPr lang="hu-H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hu-HU" sz="1500" b="1" i="1" dirty="0">
                          <a:latin typeface="Times"/>
                          <a:ea typeface="Times New Roman"/>
                          <a:cs typeface="Times New Roman"/>
                        </a:rPr>
                        <a:t>6. A szállítandó radioaktív anyag csomagolási módja.</a:t>
                      </a:r>
                      <a:endParaRPr lang="hu-H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500" b="1" i="1" dirty="0">
                          <a:latin typeface="Times"/>
                          <a:ea typeface="Times New Roman"/>
                          <a:cs typeface="Times New Roman"/>
                        </a:rPr>
                        <a:t>5. A szállítandó radioaktív anyag </a:t>
                      </a:r>
                      <a:r>
                        <a:rPr lang="hu-HU" sz="1500" b="1" i="1" strike="sng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ea typeface="Times New Roman"/>
                          <a:cs typeface="Times New Roman"/>
                        </a:rPr>
                        <a:t>szállítási</a:t>
                      </a:r>
                      <a:r>
                        <a:rPr lang="hu-H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500" b="1" i="1" dirty="0">
                          <a:latin typeface="Times"/>
                          <a:ea typeface="Times New Roman"/>
                          <a:cs typeface="Times New Roman"/>
                        </a:rPr>
                        <a:t>és csomagolási módja.</a:t>
                      </a:r>
                      <a:endParaRPr lang="hu-H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hu-HU" sz="1500" b="1" i="1" dirty="0">
                          <a:latin typeface="Times"/>
                          <a:ea typeface="Times New Roman"/>
                          <a:cs typeface="Times New Roman"/>
                        </a:rPr>
                        <a:t>7. A szállítandó radioaktív anyag UN száma </a:t>
                      </a:r>
                      <a:r>
                        <a:rPr lang="hu-HU" sz="1500" b="1" i="1" strike="sng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ea typeface="Times New Roman"/>
                          <a:cs typeface="Times New Roman"/>
                        </a:rPr>
                        <a:t>ADR</a:t>
                      </a:r>
                      <a:r>
                        <a:rPr lang="hu-HU" sz="1500" b="1" i="1" strike="sngStrike" dirty="0">
                          <a:latin typeface="Times"/>
                          <a:ea typeface="Times New Roman"/>
                          <a:cs typeface="Times New Roman"/>
                        </a:rPr>
                        <a:t> szerinti </a:t>
                      </a:r>
                      <a:r>
                        <a:rPr lang="hu-HU" sz="1500" b="1" i="1" dirty="0">
                          <a:latin typeface="Times"/>
                          <a:ea typeface="Times New Roman"/>
                          <a:cs typeface="Times New Roman"/>
                        </a:rPr>
                        <a:t>helyes szállítási megnevezése.</a:t>
                      </a:r>
                      <a:endParaRPr lang="hu-H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500" b="1" i="1" dirty="0">
                          <a:latin typeface="Times"/>
                          <a:ea typeface="Times New Roman"/>
                          <a:cs typeface="Times New Roman"/>
                        </a:rPr>
                        <a:t>6. A szállítandó radioaktív anyag UN száma helyes szállítási megnevezése.</a:t>
                      </a:r>
                      <a:endParaRPr lang="hu-H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987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hu-HU" sz="1500" b="1" i="1" dirty="0">
                          <a:latin typeface="Times"/>
                          <a:ea typeface="Times New Roman"/>
                          <a:cs typeface="Times New Roman"/>
                        </a:rPr>
                        <a:t>9.3. a járművezető sugárvédelmi és az </a:t>
                      </a:r>
                      <a:r>
                        <a:rPr lang="hu-HU" sz="1500" b="1" i="1" strike="sng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ea typeface="Times New Roman"/>
                          <a:cs typeface="Times New Roman"/>
                        </a:rPr>
                        <a:t>ADR</a:t>
                      </a:r>
                      <a:r>
                        <a:rPr lang="hu-HU" sz="1500" b="1" i="1" dirty="0">
                          <a:latin typeface="Times"/>
                          <a:ea typeface="Times New Roman"/>
                          <a:cs typeface="Times New Roman"/>
                        </a:rPr>
                        <a:t> képzettségét igazoló dokumentumok másolatait (ha jogszabály előírja),</a:t>
                      </a:r>
                      <a:endParaRPr lang="hu-H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500" b="1" i="1" dirty="0">
                          <a:latin typeface="Times New Roman"/>
                          <a:ea typeface="Calibri"/>
                          <a:cs typeface="Times New Roman"/>
                        </a:rPr>
                        <a:t>8.3. </a:t>
                      </a:r>
                      <a:r>
                        <a:rPr lang="hu-HU" sz="1500" b="1" i="1" dirty="0">
                          <a:latin typeface="Times"/>
                          <a:ea typeface="Times New Roman"/>
                          <a:cs typeface="Times New Roman"/>
                        </a:rPr>
                        <a:t>a járművezető sugárvédelmi és az </a:t>
                      </a:r>
                      <a:r>
                        <a:rPr lang="hu-HU" sz="15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ea typeface="Times New Roman"/>
                          <a:cs typeface="Times New Roman"/>
                        </a:rPr>
                        <a:t>veszélyes-áru szállítási </a:t>
                      </a:r>
                      <a:r>
                        <a:rPr lang="hu-HU" sz="1500" b="1" i="1" dirty="0">
                          <a:latin typeface="Times"/>
                          <a:ea typeface="Times New Roman"/>
                          <a:cs typeface="Times New Roman"/>
                        </a:rPr>
                        <a:t>képzettségét igazoló dokumentumok másolatait (ha jogszabály előírja),</a:t>
                      </a:r>
                      <a:endParaRPr lang="hu-H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18495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hu-HU" sz="1500" b="1" i="1" strike="sng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9.4.</a:t>
                      </a:r>
                      <a:r>
                        <a:rPr lang="hu-HU" sz="1500" b="1" i="1" u="sng" strike="sngStrike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12</a:t>
                      </a:r>
                      <a:r>
                        <a:rPr lang="hu-HU" sz="1500" b="1" i="1" strike="sng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hu-HU" sz="1500" b="1" i="1" strike="sng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sugáregészségügyi</a:t>
                      </a:r>
                      <a:r>
                        <a:rPr lang="hu-HU" sz="1500" b="1" i="1" strike="sng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feladatkörében eljáró fővárosi és megyei kormányhivatal által kiadott, a szállítóeszköz használatát sugárvédelmi szempontból engedélyező határozat másolatát.</a:t>
                      </a:r>
                      <a:endParaRPr lang="hu-H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3383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sz="2800" b="1" dirty="0" smtClean="0">
                <a:solidFill>
                  <a:schemeClr val="tx1"/>
                </a:solidFill>
              </a:rPr>
              <a:t>B. Jogi keretek</a:t>
            </a:r>
            <a:r>
              <a:rPr lang="hu-HU" sz="2800" b="1" i="1" dirty="0" smtClean="0">
                <a:solidFill>
                  <a:schemeClr val="tx1"/>
                </a:solidFill>
              </a:rPr>
              <a:t> / </a:t>
            </a:r>
            <a:r>
              <a:rPr lang="hu-HU" sz="2800" b="1" i="1" dirty="0" err="1" smtClean="0">
                <a:solidFill>
                  <a:schemeClr val="tx1"/>
                </a:solidFill>
              </a:rPr>
              <a:t>NFMr</a:t>
            </a:r>
            <a:r>
              <a:rPr lang="hu-HU" sz="2800" b="1" i="1" dirty="0" smtClean="0">
                <a:solidFill>
                  <a:schemeClr val="tx1"/>
                </a:solidFill>
              </a:rPr>
              <a:t>. 1. melléklet szerinti adatszolgáltatás (folyt.)</a:t>
            </a:r>
            <a:endParaRPr lang="hu-HU" sz="2800" i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91264" cy="4752528"/>
          </a:xfrm>
        </p:spPr>
        <p:txBody>
          <a:bodyPr>
            <a:normAutofit/>
          </a:bodyPr>
          <a:lstStyle/>
          <a:p>
            <a:pPr marL="0" indent="0"/>
            <a:endParaRPr lang="en-US" sz="2400" b="1" i="1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2E92A-FC81-4589-A192-813412DFFA6E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824536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46</a:t>
            </a:fld>
            <a:endParaRPr lang="hu-HU"/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/>
        </p:nvGraphicFramePr>
        <p:xfrm>
          <a:off x="539552" y="1641142"/>
          <a:ext cx="8064896" cy="38659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24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latin typeface="Times New Roman"/>
                          <a:ea typeface="Calibri"/>
                          <a:cs typeface="Times New Roman"/>
                        </a:rPr>
                        <a:t>Szállítási engedély/ -2015.12.31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>
                          <a:latin typeface="Times New Roman"/>
                          <a:ea typeface="Calibri"/>
                          <a:cs typeface="Times New Roman"/>
                        </a:rPr>
                        <a:t>Szállítási engedély / 2016.01.01-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8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i="1">
                          <a:latin typeface="Times New Roman"/>
                          <a:ea typeface="Calibri"/>
                          <a:cs typeface="Times New Roman"/>
                        </a:rPr>
                        <a:t>SD/OTH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i="1">
                          <a:latin typeface="Times New Roman"/>
                          <a:ea typeface="Calibri"/>
                          <a:cs typeface="Times New Roman"/>
                        </a:rPr>
                        <a:t>OAH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8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i="1" dirty="0">
                          <a:latin typeface="Times New Roman"/>
                          <a:ea typeface="Calibri"/>
                          <a:cs typeface="Times New Roman"/>
                        </a:rPr>
                        <a:t>8.4. </a:t>
                      </a:r>
                      <a:r>
                        <a:rPr lang="hu-HU" sz="1600" b="1" i="1" dirty="0">
                          <a:latin typeface="Times"/>
                          <a:ea typeface="Times New Roman"/>
                          <a:cs typeface="Times New Roman"/>
                        </a:rPr>
                        <a:t>a típusjóváhagyásra kötelezett járművek jóváhagyási igazolását,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8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ea typeface="Times New Roman"/>
                          <a:cs typeface="Times New Roman"/>
                        </a:rPr>
                        <a:t>8.5 a veszélyes áru szállítási nemzetközi egyezményeknek megfelelő sugárvédelmi programot,</a:t>
                      </a:r>
                      <a:endParaRPr lang="hu-H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9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i="1" dirty="0" smtClean="0">
                          <a:latin typeface="Times"/>
                          <a:ea typeface="Times New Roman"/>
                          <a:cs typeface="Times New Roman"/>
                        </a:rPr>
                        <a:t> 8.6</a:t>
                      </a:r>
                      <a:r>
                        <a:rPr lang="hu-HU" sz="1600" b="1" i="1" dirty="0">
                          <a:latin typeface="Times"/>
                          <a:ea typeface="Times New Roman"/>
                          <a:cs typeface="Times New Roman"/>
                        </a:rPr>
                        <a:t>. az atomenergia alkalmazása körében a fizikai védelemről és a kapcsolódó engedélyezési, jelentési és ellenőrzési rendszerről szóló 190/2011. (IX. 19.) Korm. rendelet 7. § (5) szerinti szállítás esetén a 3. mellékletben előírtak teljesítéséről szóló nyilatkozatot.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3383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915816" y="404665"/>
            <a:ext cx="5542384" cy="1008111"/>
          </a:xfrm>
        </p:spPr>
        <p:txBody>
          <a:bodyPr>
            <a:normAutofit/>
          </a:bodyPr>
          <a:lstStyle/>
          <a:p>
            <a:pPr algn="r"/>
            <a:r>
              <a:rPr lang="hu-HU" sz="2800" b="1" dirty="0">
                <a:solidFill>
                  <a:schemeClr val="tx1"/>
                </a:solidFill>
              </a:rPr>
              <a:t>C</a:t>
            </a:r>
            <a:r>
              <a:rPr lang="hu-HU" sz="2800" b="1" dirty="0" smtClean="0">
                <a:solidFill>
                  <a:schemeClr val="tx1"/>
                </a:solidFill>
              </a:rPr>
              <a:t>. </a:t>
            </a:r>
            <a:r>
              <a:rPr lang="hu-HU" sz="2800" b="1" dirty="0" err="1" smtClean="0">
                <a:solidFill>
                  <a:schemeClr val="tx1"/>
                </a:solidFill>
              </a:rPr>
              <a:t>Ket</a:t>
            </a:r>
            <a:r>
              <a:rPr lang="hu-HU" sz="2800" b="1" dirty="0" smtClean="0">
                <a:solidFill>
                  <a:schemeClr val="tx1"/>
                </a:solidFill>
              </a:rPr>
              <a:t>. 71/A.§</a:t>
            </a:r>
            <a:endParaRPr lang="hu-HU" sz="2800" i="1" dirty="0">
              <a:solidFill>
                <a:schemeClr val="tx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416824" cy="4392488"/>
          </a:xfrm>
        </p:spPr>
        <p:txBody>
          <a:bodyPr>
            <a:noAutofit/>
          </a:bodyPr>
          <a:lstStyle/>
          <a:p>
            <a:pPr algn="l"/>
            <a:r>
              <a:rPr lang="hu-HU" sz="1800" b="1" i="1" dirty="0">
                <a:solidFill>
                  <a:schemeClr val="tx1"/>
                </a:solidFill>
              </a:rPr>
              <a:t>71/A. </a:t>
            </a:r>
            <a:r>
              <a:rPr lang="hu-HU" sz="1800" b="1" i="1" dirty="0" smtClean="0">
                <a:solidFill>
                  <a:schemeClr val="tx1"/>
                </a:solidFill>
              </a:rPr>
              <a:t>§ </a:t>
            </a:r>
            <a:r>
              <a:rPr lang="hu-HU" sz="1800" b="1" i="1" dirty="0">
                <a:solidFill>
                  <a:schemeClr val="tx1"/>
                </a:solidFill>
              </a:rPr>
              <a:t>(1) A kérelemre indult eljárásban a hatóság – az e §-</a:t>
            </a:r>
            <a:r>
              <a:rPr lang="hu-HU" sz="1800" b="1" i="1" dirty="0" err="1">
                <a:solidFill>
                  <a:schemeClr val="tx1"/>
                </a:solidFill>
              </a:rPr>
              <a:t>ban</a:t>
            </a:r>
            <a:r>
              <a:rPr lang="hu-HU" sz="1800" b="1" i="1" dirty="0">
                <a:solidFill>
                  <a:schemeClr val="tx1"/>
                </a:solidFill>
              </a:rPr>
              <a:t> meghatározottak szerint – a kérelem beérkezésétől számított </a:t>
            </a:r>
            <a:r>
              <a:rPr lang="hu-HU" sz="18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nyolc napon belül függő hatályú döntést</a:t>
            </a:r>
            <a:r>
              <a:rPr lang="hu-HU" sz="1800" b="1" i="1" dirty="0">
                <a:solidFill>
                  <a:srgbClr val="006600"/>
                </a:solidFill>
              </a:rPr>
              <a:t> hoz</a:t>
            </a:r>
            <a:r>
              <a:rPr lang="hu-HU" sz="1800" b="1" i="1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hu-HU" sz="1800" b="1" i="1" dirty="0">
                <a:solidFill>
                  <a:schemeClr val="tx1"/>
                </a:solidFill>
              </a:rPr>
              <a:t>(2) A függő hatályú döntésben a hatóság rendelkezik arról, hogy</a:t>
            </a:r>
          </a:p>
          <a:p>
            <a:pPr algn="l"/>
            <a:r>
              <a:rPr lang="hu-HU" sz="1800" b="1" i="1" dirty="0">
                <a:solidFill>
                  <a:schemeClr val="tx1"/>
                </a:solidFill>
              </a:rPr>
              <a:t>a) az eljárás lefolytatásáért </a:t>
            </a:r>
            <a:r>
              <a:rPr lang="hu-HU" sz="1800" b="1" i="1" dirty="0">
                <a:solidFill>
                  <a:srgbClr val="006600"/>
                </a:solidFill>
              </a:rPr>
              <a:t>fizetendő illetéknek vagy díjnak </a:t>
            </a:r>
            <a:r>
              <a:rPr lang="hu-HU" sz="1800" b="1" i="1" dirty="0">
                <a:solidFill>
                  <a:schemeClr val="tx1"/>
                </a:solidFill>
              </a:rPr>
              <a:t>megfelelő összeget, ennek hiányában tízezer forintot a hatóság köteles a kérelmező ügyfél részére megfizetni;</a:t>
            </a:r>
          </a:p>
          <a:p>
            <a:pPr algn="l"/>
            <a:r>
              <a:rPr lang="hu-HU" sz="1800" b="1" i="1" dirty="0">
                <a:solidFill>
                  <a:schemeClr val="tx1"/>
                </a:solidFill>
              </a:rPr>
              <a:t>b) a kérelmező ügyfél mentesül az eljárási </a:t>
            </a:r>
            <a:r>
              <a:rPr lang="hu-HU" sz="1800" b="1" i="1" dirty="0">
                <a:solidFill>
                  <a:srgbClr val="006600"/>
                </a:solidFill>
              </a:rPr>
              <a:t>költségek</a:t>
            </a:r>
            <a:r>
              <a:rPr lang="hu-HU" sz="1800" b="1" i="1" dirty="0">
                <a:solidFill>
                  <a:schemeClr val="tx1"/>
                </a:solidFill>
              </a:rPr>
              <a:t> megfizetése alól;</a:t>
            </a:r>
          </a:p>
          <a:p>
            <a:pPr algn="l"/>
            <a:r>
              <a:rPr lang="hu-HU" sz="1800" b="1" i="1" dirty="0" smtClean="0">
                <a:solidFill>
                  <a:schemeClr val="tx1"/>
                </a:solidFill>
              </a:rPr>
              <a:t>((( c</a:t>
            </a:r>
            <a:r>
              <a:rPr lang="hu-HU" sz="1800" b="1" i="1" dirty="0">
                <a:solidFill>
                  <a:schemeClr val="tx1"/>
                </a:solidFill>
              </a:rPr>
              <a:t>) a kérelmezett jog gyakorlása az ügyfelet megilleti</a:t>
            </a:r>
            <a:r>
              <a:rPr lang="hu-HU" sz="1800" b="1" i="1" dirty="0" smtClean="0">
                <a:solidFill>
                  <a:schemeClr val="tx1"/>
                </a:solidFill>
              </a:rPr>
              <a:t>. )))</a:t>
            </a:r>
            <a:endParaRPr lang="hu-HU" sz="1800" b="1" i="1" dirty="0">
              <a:solidFill>
                <a:schemeClr val="tx1"/>
              </a:solidFill>
            </a:endParaRPr>
          </a:p>
          <a:p>
            <a:pPr algn="l"/>
            <a:r>
              <a:rPr lang="hu-HU" sz="1800" b="1" i="1" dirty="0" smtClean="0">
                <a:solidFill>
                  <a:schemeClr val="tx1"/>
                </a:solidFill>
              </a:rPr>
              <a:t>(</a:t>
            </a:r>
            <a:r>
              <a:rPr lang="hu-HU" sz="1800" b="1" i="1" dirty="0">
                <a:solidFill>
                  <a:schemeClr val="tx1"/>
                </a:solidFill>
              </a:rPr>
              <a:t>4) Az (1) bekezdésben meghatározott döntéshez akkor kapcsolódnak joghatások, </a:t>
            </a:r>
            <a:r>
              <a:rPr lang="hu-HU" sz="1800" b="1" i="1" dirty="0">
                <a:solidFill>
                  <a:srgbClr val="006600"/>
                </a:solidFill>
              </a:rPr>
              <a:t>ha a kérelem beérkezését követő két hónap elteltével a hatóság a hatósági ügy érdemében nem döntött és az eljárást nem szüntette meg</a:t>
            </a:r>
            <a:r>
              <a:rPr lang="hu-HU" sz="1800" b="1" i="1" dirty="0" smtClean="0">
                <a:solidFill>
                  <a:schemeClr val="tx1"/>
                </a:solidFill>
              </a:rPr>
              <a:t>.</a:t>
            </a:r>
            <a:endParaRPr lang="hu-HU" sz="1800" b="1" i="1" dirty="0">
              <a:solidFill>
                <a:schemeClr val="tx1"/>
              </a:solidFill>
            </a:endParaRP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97D3-DBF1-4A09-B7D3-B36219698981}" type="datetime1">
              <a:rPr lang="hu-HU" smtClean="0"/>
              <a:pPr/>
              <a:t>2016.03.17.</a:t>
            </a:fld>
            <a:endParaRPr lang="hu-HU" dirty="0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47</a:t>
            </a:fld>
            <a:endParaRPr lang="hu-HU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752528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846532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915816" y="404665"/>
            <a:ext cx="5542384" cy="1008111"/>
          </a:xfrm>
        </p:spPr>
        <p:txBody>
          <a:bodyPr>
            <a:normAutofit/>
          </a:bodyPr>
          <a:lstStyle/>
          <a:p>
            <a:pPr algn="r"/>
            <a:r>
              <a:rPr lang="hu-HU" sz="2800" b="1" dirty="0">
                <a:solidFill>
                  <a:schemeClr val="tx1"/>
                </a:solidFill>
              </a:rPr>
              <a:t>C</a:t>
            </a:r>
            <a:r>
              <a:rPr lang="hu-HU" sz="2800" b="1" dirty="0" smtClean="0">
                <a:solidFill>
                  <a:schemeClr val="tx1"/>
                </a:solidFill>
              </a:rPr>
              <a:t>. </a:t>
            </a:r>
            <a:r>
              <a:rPr lang="hu-HU" sz="2800" b="1" dirty="0" err="1" smtClean="0">
                <a:solidFill>
                  <a:schemeClr val="tx1"/>
                </a:solidFill>
              </a:rPr>
              <a:t>Ket</a:t>
            </a:r>
            <a:r>
              <a:rPr lang="hu-HU" sz="2800" b="1" dirty="0" smtClean="0">
                <a:solidFill>
                  <a:schemeClr val="tx1"/>
                </a:solidFill>
              </a:rPr>
              <a:t>. 71/A.§ </a:t>
            </a:r>
            <a:r>
              <a:rPr lang="hu-HU" sz="2800" dirty="0" smtClean="0">
                <a:solidFill>
                  <a:schemeClr val="tx1"/>
                </a:solidFill>
              </a:rPr>
              <a:t>(folyt.)</a:t>
            </a:r>
            <a:endParaRPr lang="hu-HU" sz="2800" i="1" dirty="0">
              <a:solidFill>
                <a:schemeClr val="tx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416824" cy="4392488"/>
          </a:xfrm>
        </p:spPr>
        <p:txBody>
          <a:bodyPr>
            <a:noAutofit/>
          </a:bodyPr>
          <a:lstStyle/>
          <a:p>
            <a:pPr algn="l"/>
            <a:r>
              <a:rPr lang="hu-HU" sz="1800" b="1" i="1" dirty="0">
                <a:solidFill>
                  <a:schemeClr val="tx1"/>
                </a:solidFill>
              </a:rPr>
              <a:t>71/A. </a:t>
            </a:r>
            <a:r>
              <a:rPr lang="hu-HU" sz="1800" b="1" i="1" dirty="0" smtClean="0">
                <a:solidFill>
                  <a:schemeClr val="tx1"/>
                </a:solidFill>
              </a:rPr>
              <a:t>§ …</a:t>
            </a:r>
          </a:p>
          <a:p>
            <a:pPr algn="l"/>
            <a:r>
              <a:rPr lang="hu-HU" sz="1800" b="1" i="1" dirty="0" smtClean="0">
                <a:solidFill>
                  <a:schemeClr val="tx1"/>
                </a:solidFill>
              </a:rPr>
              <a:t>(</a:t>
            </a:r>
            <a:r>
              <a:rPr lang="hu-HU" sz="1800" b="1" i="1" dirty="0">
                <a:solidFill>
                  <a:schemeClr val="tx1"/>
                </a:solidFill>
              </a:rPr>
              <a:t>6) Az (1) bekezdésben meghatározott döntést mellőzi a hatóság, ha</a:t>
            </a:r>
          </a:p>
          <a:p>
            <a:pPr algn="l"/>
            <a:r>
              <a:rPr lang="hu-HU" sz="1800" b="1" i="1" dirty="0">
                <a:solidFill>
                  <a:schemeClr val="tx1"/>
                </a:solidFill>
              </a:rPr>
              <a:t>a) az eljárás megindításától számított nyolc napon belül</a:t>
            </a:r>
          </a:p>
          <a:p>
            <a:pPr algn="l"/>
            <a:r>
              <a:rPr lang="hu-HU" sz="1800" b="1" i="1" dirty="0" err="1">
                <a:solidFill>
                  <a:schemeClr val="tx1"/>
                </a:solidFill>
              </a:rPr>
              <a:t>aa</a:t>
            </a:r>
            <a:r>
              <a:rPr lang="hu-HU" sz="1800" b="1" i="1" dirty="0">
                <a:solidFill>
                  <a:schemeClr val="tx1"/>
                </a:solidFill>
              </a:rPr>
              <a:t>) érdemben dönt,</a:t>
            </a:r>
          </a:p>
          <a:p>
            <a:pPr algn="l"/>
            <a:r>
              <a:rPr lang="hu-HU" sz="1800" b="1" i="1" dirty="0">
                <a:solidFill>
                  <a:schemeClr val="tx1"/>
                </a:solidFill>
              </a:rPr>
              <a:t>ab) a kérelmet érdemi vizsgálat nélkül elutasítja,</a:t>
            </a:r>
          </a:p>
          <a:p>
            <a:pPr algn="l"/>
            <a:r>
              <a:rPr lang="hu-HU" sz="1800" b="1" i="1" dirty="0" err="1">
                <a:solidFill>
                  <a:schemeClr val="tx1"/>
                </a:solidFill>
              </a:rPr>
              <a:t>ac</a:t>
            </a:r>
            <a:r>
              <a:rPr lang="hu-HU" sz="1800" b="1" i="1" dirty="0">
                <a:solidFill>
                  <a:schemeClr val="tx1"/>
                </a:solidFill>
              </a:rPr>
              <a:t>) az eljárást megszünteti,</a:t>
            </a:r>
          </a:p>
          <a:p>
            <a:pPr algn="l"/>
            <a:r>
              <a:rPr lang="hu-HU" sz="1800" b="1" i="1" dirty="0">
                <a:solidFill>
                  <a:schemeClr val="tx1"/>
                </a:solidFill>
              </a:rPr>
              <a:t>ad) az eljárást felfüggeszti vagy függőben tartja, vagy</a:t>
            </a:r>
          </a:p>
          <a:p>
            <a:pPr algn="l"/>
            <a:r>
              <a:rPr lang="hu-HU" sz="1800" b="1" i="1" dirty="0" err="1">
                <a:solidFill>
                  <a:schemeClr val="tx1"/>
                </a:solidFill>
              </a:rPr>
              <a:t>ae</a:t>
            </a:r>
            <a:r>
              <a:rPr lang="hu-HU" sz="1800" b="1" i="1" dirty="0">
                <a:solidFill>
                  <a:schemeClr val="tx1"/>
                </a:solidFill>
              </a:rPr>
              <a:t>) nemzetközi jogsegélykérelemmel külföldi hatósághoz fordul;</a:t>
            </a:r>
          </a:p>
          <a:p>
            <a:pPr algn="l"/>
            <a:r>
              <a:rPr lang="hu-HU" sz="1800" b="1" i="1" dirty="0">
                <a:solidFill>
                  <a:schemeClr val="tx1"/>
                </a:solidFill>
              </a:rPr>
              <a:t>vagy</a:t>
            </a:r>
          </a:p>
          <a:p>
            <a:pPr algn="l"/>
            <a:r>
              <a:rPr lang="hu-HU" sz="1800" b="1" i="1" dirty="0">
                <a:solidFill>
                  <a:schemeClr val="tx1"/>
                </a:solidFill>
              </a:rPr>
              <a:t>b) a hatósági eljárás ügyintézési határideje legalább</a:t>
            </a:r>
          </a:p>
          <a:p>
            <a:pPr algn="l"/>
            <a:r>
              <a:rPr lang="hu-HU" sz="1800" b="1" i="1" dirty="0" err="1">
                <a:solidFill>
                  <a:schemeClr val="tx1"/>
                </a:solidFill>
              </a:rPr>
              <a:t>ba</a:t>
            </a:r>
            <a:r>
              <a:rPr lang="hu-HU" sz="1800" b="1" i="1" dirty="0">
                <a:solidFill>
                  <a:schemeClr val="tx1"/>
                </a:solidFill>
              </a:rPr>
              <a:t>) két hónap, vagy</a:t>
            </a:r>
          </a:p>
          <a:p>
            <a:pPr algn="l"/>
            <a:r>
              <a:rPr lang="hu-HU" sz="1800" b="1" i="1" dirty="0" err="1">
                <a:solidFill>
                  <a:schemeClr val="tx1"/>
                </a:solidFill>
              </a:rPr>
              <a:t>bb</a:t>
            </a:r>
            <a:r>
              <a:rPr lang="hu-HU" sz="1800" b="1" i="1" dirty="0">
                <a:solidFill>
                  <a:schemeClr val="tx1"/>
                </a:solidFill>
              </a:rPr>
              <a:t>) hatvan nap</a:t>
            </a:r>
            <a:r>
              <a:rPr lang="hu-HU" sz="1800" b="1" i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97D3-DBF1-4A09-B7D3-B36219698981}" type="datetime1">
              <a:rPr lang="hu-HU" smtClean="0"/>
              <a:pPr/>
              <a:t>2016.03.17.</a:t>
            </a:fld>
            <a:endParaRPr lang="hu-HU" dirty="0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48</a:t>
            </a:fld>
            <a:endParaRPr lang="hu-HU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752528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5794308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915816" y="404665"/>
            <a:ext cx="5542384" cy="1008111"/>
          </a:xfrm>
        </p:spPr>
        <p:txBody>
          <a:bodyPr>
            <a:normAutofit/>
          </a:bodyPr>
          <a:lstStyle/>
          <a:p>
            <a:pPr algn="r"/>
            <a:r>
              <a:rPr lang="hu-HU" sz="2800" b="1" dirty="0">
                <a:solidFill>
                  <a:schemeClr val="tx1"/>
                </a:solidFill>
              </a:rPr>
              <a:t>C</a:t>
            </a:r>
            <a:r>
              <a:rPr lang="hu-HU" sz="2800" b="1" dirty="0" smtClean="0">
                <a:solidFill>
                  <a:schemeClr val="tx1"/>
                </a:solidFill>
              </a:rPr>
              <a:t>. </a:t>
            </a:r>
            <a:r>
              <a:rPr lang="hu-HU" sz="2800" b="1" dirty="0" err="1" smtClean="0">
                <a:solidFill>
                  <a:schemeClr val="tx1"/>
                </a:solidFill>
              </a:rPr>
              <a:t>Ket</a:t>
            </a:r>
            <a:r>
              <a:rPr lang="hu-HU" sz="2800" b="1" dirty="0" smtClean="0">
                <a:solidFill>
                  <a:schemeClr val="tx1"/>
                </a:solidFill>
              </a:rPr>
              <a:t>. 71/A.§ </a:t>
            </a:r>
            <a:r>
              <a:rPr lang="hu-HU" sz="2800" dirty="0" smtClean="0">
                <a:solidFill>
                  <a:schemeClr val="tx1"/>
                </a:solidFill>
              </a:rPr>
              <a:t>(folyt.)</a:t>
            </a:r>
            <a:endParaRPr lang="hu-HU" sz="2800" i="1" dirty="0">
              <a:solidFill>
                <a:schemeClr val="tx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416824" cy="4392488"/>
          </a:xfrm>
        </p:spPr>
        <p:txBody>
          <a:bodyPr>
            <a:noAutofit/>
          </a:bodyPr>
          <a:lstStyle/>
          <a:p>
            <a:pPr algn="l"/>
            <a:r>
              <a:rPr lang="hu-HU" sz="1900" b="1" i="1" dirty="0" err="1" smtClean="0">
                <a:solidFill>
                  <a:schemeClr val="tx1"/>
                </a:solidFill>
              </a:rPr>
              <a:t>SVr</a:t>
            </a:r>
            <a:r>
              <a:rPr lang="hu-HU" sz="1900" b="1" i="1" dirty="0" smtClean="0">
                <a:solidFill>
                  <a:schemeClr val="tx1"/>
                </a:solidFill>
              </a:rPr>
              <a:t>. 55</a:t>
            </a:r>
            <a:r>
              <a:rPr lang="hu-HU" sz="1900" b="1" i="1" dirty="0">
                <a:solidFill>
                  <a:schemeClr val="tx1"/>
                </a:solidFill>
              </a:rPr>
              <a:t>. </a:t>
            </a:r>
            <a:r>
              <a:rPr lang="hu-HU" sz="1900" b="1" i="1" dirty="0" smtClean="0">
                <a:solidFill>
                  <a:schemeClr val="tx1"/>
                </a:solidFill>
              </a:rPr>
              <a:t>§ (2</a:t>
            </a:r>
            <a:r>
              <a:rPr lang="hu-HU" sz="1900" b="1" i="1" dirty="0">
                <a:solidFill>
                  <a:schemeClr val="tx1"/>
                </a:solidFill>
              </a:rPr>
              <a:t>) Az OAH ügyintézési határideje az 53. § (1) bekezdés 1. pontja szerinti eljárásokban:</a:t>
            </a:r>
          </a:p>
          <a:p>
            <a:pPr algn="l"/>
            <a:r>
              <a:rPr lang="hu-HU" sz="1900" b="1" i="1" dirty="0">
                <a:solidFill>
                  <a:schemeClr val="tx1"/>
                </a:solidFill>
              </a:rPr>
              <a:t>a) a kiemelt létesítményekre vonatkozóan 3 hónap,</a:t>
            </a:r>
          </a:p>
          <a:p>
            <a:pPr algn="l"/>
            <a:r>
              <a:rPr lang="hu-HU" sz="1900" b="1" i="1" dirty="0">
                <a:solidFill>
                  <a:schemeClr val="tx1"/>
                </a:solidFill>
              </a:rPr>
              <a:t>b) az I., II. vagy III. kategóriába tartozó tevékenységekre vonatkozóan 30 nap.</a:t>
            </a:r>
          </a:p>
          <a:p>
            <a:pPr algn="l"/>
            <a:r>
              <a:rPr lang="hu-HU" sz="1900" b="1" i="1" dirty="0">
                <a:solidFill>
                  <a:schemeClr val="tx1"/>
                </a:solidFill>
              </a:rPr>
              <a:t>(3) Az OAH ügyintézési határideje az 53. § (1) bekezdés 2–5. és 9–19. pontja szerinti eljárásokban 30 nap.</a:t>
            </a:r>
          </a:p>
          <a:p>
            <a:pPr algn="l"/>
            <a:r>
              <a:rPr lang="hu-HU" sz="1900" b="1" i="1" dirty="0">
                <a:solidFill>
                  <a:schemeClr val="tx1"/>
                </a:solidFill>
              </a:rPr>
              <a:t>(4) Az OAH vezetője az ügyintézési határidőt indokolt esetben egy alkalommal, legfeljebb 30 nappal meghosszabbíthatja. Az ügyintézési határidő meghosszabbításáról az OAH értesíti az ügyfelet és mindazokat, akiket az eljárás megindításáról értesített</a:t>
            </a:r>
            <a:r>
              <a:rPr lang="hu-HU" sz="1900" b="1" i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hu-HU" sz="1800" b="1" i="1" dirty="0" err="1" smtClean="0">
                <a:solidFill>
                  <a:schemeClr val="tx1"/>
                </a:solidFill>
              </a:rPr>
              <a:t>SVr</a:t>
            </a:r>
            <a:r>
              <a:rPr lang="hu-HU" sz="1800" b="1" i="1" dirty="0" smtClean="0">
                <a:solidFill>
                  <a:schemeClr val="tx1"/>
                </a:solidFill>
              </a:rPr>
              <a:t>. 4</a:t>
            </a:r>
            <a:r>
              <a:rPr lang="hu-HU" sz="1800" b="1" i="1" dirty="0">
                <a:solidFill>
                  <a:schemeClr val="tx1"/>
                </a:solidFill>
              </a:rPr>
              <a:t>. § (1) E rendelet </a:t>
            </a:r>
            <a:r>
              <a:rPr lang="hu-HU" sz="1800" b="1" i="1" dirty="0" smtClean="0">
                <a:solidFill>
                  <a:schemeClr val="tx1"/>
                </a:solidFill>
              </a:rPr>
              <a:t>alkalmazásában:</a:t>
            </a:r>
          </a:p>
          <a:p>
            <a:pPr algn="l"/>
            <a:r>
              <a:rPr lang="hu-HU" sz="1800" b="1" i="1" dirty="0">
                <a:solidFill>
                  <a:schemeClr val="tx1"/>
                </a:solidFill>
              </a:rPr>
              <a:t>32. kiemelt létesítmény: nukleáris létesítmény, uránbánya, radioaktívhulladék-tároló, </a:t>
            </a:r>
            <a:r>
              <a:rPr lang="hu-HU" sz="1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A-szintű izotóplaboratórium</a:t>
            </a:r>
            <a:r>
              <a:rPr lang="hu-HU" sz="1800" b="1" i="1" dirty="0" smtClean="0">
                <a:solidFill>
                  <a:schemeClr val="tx1"/>
                </a:solidFill>
              </a:rPr>
              <a:t>;</a:t>
            </a:r>
            <a:endParaRPr lang="hu-HU" sz="1800" b="1" i="1" dirty="0">
              <a:solidFill>
                <a:schemeClr val="tx1"/>
              </a:solidFill>
            </a:endParaRP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97D3-DBF1-4A09-B7D3-B36219698981}" type="datetime1">
              <a:rPr lang="hu-HU" smtClean="0"/>
              <a:pPr/>
              <a:t>2016.03.17.</a:t>
            </a:fld>
            <a:endParaRPr lang="hu-HU" dirty="0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49</a:t>
            </a:fld>
            <a:endParaRPr lang="hu-HU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752528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5733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A. Jogi keretek / </a:t>
            </a:r>
            <a:r>
              <a:rPr lang="hu-HU" b="1" i="1" dirty="0" smtClean="0">
                <a:solidFill>
                  <a:schemeClr val="tx1"/>
                </a:solidFill>
              </a:rPr>
              <a:t>engedélyezés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SVr</a:t>
            </a:r>
            <a:r>
              <a:rPr lang="hu-HU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53.§ (1) </a:t>
            </a:r>
            <a:r>
              <a:rPr lang="hu-H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OAH engedélye szükséges</a:t>
            </a:r>
          </a:p>
          <a:p>
            <a:r>
              <a:rPr lang="hu-HU" sz="2000" b="1" i="1" dirty="0" smtClean="0"/>
              <a:t>*1. </a:t>
            </a:r>
            <a:r>
              <a:rPr lang="hu-HU" sz="1800" b="1" i="1" dirty="0" smtClean="0"/>
              <a:t>a radioaktív anyag alkalmazásához,</a:t>
            </a:r>
          </a:p>
          <a:p>
            <a:r>
              <a:rPr lang="hu-HU" sz="1800" b="1" i="1" dirty="0" smtClean="0"/>
              <a:t>*2. az ionizáló sugárzást létrehozó, de radioaktív anyagot nem tartalmazó berendezés üzemeltetéséhez,</a:t>
            </a:r>
          </a:p>
          <a:p>
            <a:r>
              <a:rPr lang="hu-HU" sz="1800" b="1" i="1" dirty="0" smtClean="0"/>
              <a:t>*3. ionizáló sugárzást létrehozó berendezés gyártásához, forgalomba hozatalához,</a:t>
            </a:r>
          </a:p>
          <a:p>
            <a:r>
              <a:rPr lang="hu-HU" sz="1800" b="1" i="1" dirty="0" smtClean="0"/>
              <a:t>4. ionizáló sugárzást létrehozó berendezésnek a berendezés üzemeltetőjétől eltérő személy általi, üzletszerű karbantartáshoz,</a:t>
            </a:r>
          </a:p>
          <a:p>
            <a:r>
              <a:rPr lang="hu-HU" sz="1800" b="1" i="1" dirty="0" smtClean="0"/>
              <a:t>5. az ionizáló sugárzás elleni védőeszköz forgalomba hozatalához szükséges sugárvédelmi minősítéséhez,</a:t>
            </a:r>
          </a:p>
          <a:p>
            <a:r>
              <a:rPr lang="hu-HU" sz="1800" b="1" i="1" dirty="0" smtClean="0"/>
              <a:t>6</a:t>
            </a:r>
            <a:r>
              <a:rPr lang="hu-HU" sz="1800" b="1" i="1" dirty="0" smtClean="0"/>
              <a:t>. a sugárvédelmi képzések és továbbképzések végzéséhez,</a:t>
            </a:r>
          </a:p>
          <a:p>
            <a:r>
              <a:rPr lang="hu-HU" sz="1800" b="1" i="1" dirty="0" smtClean="0"/>
              <a:t>7. sugárvédelmi továbbképzési kötelezettség alóli felmentéshez, illetve továbbképzésben való részvétel nélküli vizsgázás lehetővé tételéhez</a:t>
            </a:r>
            <a:r>
              <a:rPr lang="hu-HU" sz="2000" b="1" i="1" dirty="0" smtClean="0"/>
              <a:t>,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C5A-FF98-47A3-8DBE-6AE8E1806760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968552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9904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120680" cy="1143000"/>
          </a:xfrm>
        </p:spPr>
        <p:txBody>
          <a:bodyPr>
            <a:normAutofit/>
          </a:bodyPr>
          <a:lstStyle/>
          <a:p>
            <a:pPr algn="r"/>
            <a:r>
              <a:rPr lang="hu-HU" sz="3000" b="1" dirty="0" smtClean="0">
                <a:solidFill>
                  <a:schemeClr val="tx1"/>
                </a:solidFill>
              </a:rPr>
              <a:t>A. Jogi keretek / </a:t>
            </a:r>
            <a:r>
              <a:rPr lang="hu-HU" sz="3000" b="1" i="1" dirty="0" smtClean="0">
                <a:solidFill>
                  <a:schemeClr val="tx1"/>
                </a:solidFill>
              </a:rPr>
              <a:t>engedélyezés </a:t>
            </a:r>
            <a:r>
              <a:rPr lang="hu-HU" sz="3000" i="1" dirty="0" smtClean="0">
                <a:solidFill>
                  <a:schemeClr val="tx1"/>
                </a:solidFill>
              </a:rPr>
              <a:t>(folyt.)</a:t>
            </a:r>
            <a:endParaRPr lang="hu-HU" sz="30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SVr</a:t>
            </a:r>
            <a:r>
              <a:rPr lang="hu-HU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53.§ (1) </a:t>
            </a:r>
            <a:r>
              <a:rPr lang="hu-H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OAH engedélye szükséges</a:t>
            </a:r>
          </a:p>
          <a:p>
            <a:r>
              <a:rPr lang="hu-HU" sz="1900" b="1" i="1" dirty="0" smtClean="0"/>
              <a:t>8</a:t>
            </a:r>
            <a:r>
              <a:rPr lang="hu-HU" sz="1900" b="1" i="1" dirty="0" smtClean="0"/>
              <a:t>. az atomenergia alkalmazása körében – az </a:t>
            </a:r>
            <a:r>
              <a:rPr lang="hu-HU" sz="1900" b="1" i="1" dirty="0" err="1" smtClean="0"/>
              <a:t>Atv</a:t>
            </a:r>
            <a:r>
              <a:rPr lang="hu-HU" sz="1900" b="1" i="1" dirty="0" smtClean="0"/>
              <a:t>. 16/B. § (1) bekezdésében foglaltakra tekintettel – sugárvédelmi szakértői tevékenység folytatásához,</a:t>
            </a:r>
          </a:p>
          <a:p>
            <a:r>
              <a:rPr lang="hu-HU" sz="1900" b="1" i="1" dirty="0" smtClean="0"/>
              <a:t>9. kiemelt létesítmények lakossági dózismegszorításának meghatározásához,</a:t>
            </a:r>
          </a:p>
          <a:p>
            <a:r>
              <a:rPr lang="hu-HU" sz="1900" b="1" i="1" dirty="0" smtClean="0"/>
              <a:t>10. kiemelt létesítmények létesítményi szintű </a:t>
            </a:r>
            <a:r>
              <a:rPr lang="hu-HU" sz="1900" b="1" i="1" dirty="0" err="1" smtClean="0"/>
              <a:t>MSSZ-ének</a:t>
            </a:r>
            <a:r>
              <a:rPr lang="hu-HU" sz="1900" b="1" i="1" dirty="0" smtClean="0"/>
              <a:t> jóváhagyásához,</a:t>
            </a:r>
          </a:p>
          <a:p>
            <a:r>
              <a:rPr lang="hu-HU" sz="1900" b="1" i="1" dirty="0" smtClean="0"/>
              <a:t>11. az éves effektívdózis-korlát meghaladásához,</a:t>
            </a:r>
          </a:p>
          <a:p>
            <a:r>
              <a:rPr lang="hu-HU" sz="1900" b="1" i="1" dirty="0" smtClean="0"/>
              <a:t>12. fogyasztási cikk előállításához, forgalomba hozatalához, felhasználásához, amelynek rendeltetésszerű használatára a rendelet hatálya kiterjed,</a:t>
            </a:r>
          </a:p>
          <a:p>
            <a:r>
              <a:rPr lang="hu-HU" sz="1900" b="1" i="1" dirty="0" smtClean="0"/>
              <a:t>13. radioaktívan szennyezett terület kezeléséhez, az életvitelszerű tartózkodáshoz, a társadalmi és gazdasági tevékenység folytatásához azokon a területeken, ahol tartós maradékszennyezettség tapasztalható,</a:t>
            </a:r>
          </a:p>
          <a:p>
            <a:r>
              <a:rPr lang="hu-HU" sz="1900" b="1" i="1" dirty="0" smtClean="0"/>
              <a:t>*14. az ionizáló sugárzást létrehozó, de radioaktív anyagot nem tartalmazó berendezés típusának mentesítéséhez,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C5A-FF98-47A3-8DBE-6AE8E1806760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968552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9904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120680" cy="1143000"/>
          </a:xfrm>
        </p:spPr>
        <p:txBody>
          <a:bodyPr>
            <a:normAutofit/>
          </a:bodyPr>
          <a:lstStyle/>
          <a:p>
            <a:pPr algn="r"/>
            <a:r>
              <a:rPr lang="hu-HU" sz="3000" b="1" dirty="0" smtClean="0">
                <a:solidFill>
                  <a:schemeClr val="tx1"/>
                </a:solidFill>
              </a:rPr>
              <a:t>A. Jogi keretek / </a:t>
            </a:r>
            <a:r>
              <a:rPr lang="hu-HU" sz="3000" b="1" i="1" dirty="0" smtClean="0">
                <a:solidFill>
                  <a:schemeClr val="tx1"/>
                </a:solidFill>
              </a:rPr>
              <a:t>engedélyezés </a:t>
            </a:r>
            <a:r>
              <a:rPr lang="hu-HU" sz="3000" i="1" dirty="0" smtClean="0">
                <a:solidFill>
                  <a:schemeClr val="tx1"/>
                </a:solidFill>
              </a:rPr>
              <a:t>(folyt.)</a:t>
            </a:r>
            <a:endParaRPr lang="hu-HU" sz="30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SVr</a:t>
            </a:r>
            <a:r>
              <a:rPr lang="hu-HU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53.§ (1) </a:t>
            </a:r>
            <a:r>
              <a:rPr lang="hu-H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OAH engedélye szükséges</a:t>
            </a:r>
          </a:p>
          <a:p>
            <a:r>
              <a:rPr lang="hu-HU" sz="1800" b="1" i="1" dirty="0" smtClean="0"/>
              <a:t>*15. radioaktív anyagot tartalmazó, ionizáló sugárzást létrehozó berendezés típusának a hatósági engedélyezés és ellenőrzés alóli mentesítéséhez,</a:t>
            </a:r>
          </a:p>
          <a:p>
            <a:r>
              <a:rPr lang="hu-HU" sz="1800" b="1" i="1" dirty="0" smtClean="0"/>
              <a:t>16. a radioaktív anyag alkalmazása befejezését követően a munkahely inaktívvá nyilvánításához,</a:t>
            </a:r>
          </a:p>
          <a:p>
            <a:r>
              <a:rPr lang="hu-HU" sz="1800" b="1" i="1" dirty="0" smtClean="0"/>
              <a:t>17. az alkalmazott radioaktív anyag sugárvédelmi, e rendeletben meghatározott hatósági felügyelet alól való felszabadításához, amennyiben a radioaktív anyag aktivitáskoncentrációja, vagy aktivitáskoncentrációja és aktivitása nem csökkent a mentességi szint alá,</a:t>
            </a:r>
          </a:p>
          <a:p>
            <a:r>
              <a:rPr lang="hu-HU" sz="1800" b="1" i="1" dirty="0" smtClean="0"/>
              <a:t>18. a nyitott radioaktív sugárforrás izotóplaboratóriumon kívüli felhasználásához, vizsgálati típusonként,</a:t>
            </a:r>
          </a:p>
          <a:p>
            <a:r>
              <a:rPr lang="hu-HU" sz="1800" b="1" i="1" dirty="0" smtClean="0"/>
              <a:t>*19. zárt sugárforrás szolgálati idejének meghosszabbításához.</a:t>
            </a:r>
          </a:p>
          <a:p>
            <a:endParaRPr lang="hu-HU" sz="1800" b="1" i="1" dirty="0" smtClean="0"/>
          </a:p>
          <a:p>
            <a:r>
              <a:rPr lang="hu-HU" sz="1800" b="1" i="1" dirty="0" smtClean="0"/>
              <a:t>(OAH országos hatáskörű szerv; „összevont” engedélyek)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C5A-FF98-47A3-8DBE-6AE8E1806760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968552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9904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120680" cy="1143000"/>
          </a:xfrm>
        </p:spPr>
        <p:txBody>
          <a:bodyPr>
            <a:normAutofit/>
          </a:bodyPr>
          <a:lstStyle/>
          <a:p>
            <a:pPr algn="r"/>
            <a:r>
              <a:rPr lang="hu-HU" sz="3000" b="1" dirty="0" smtClean="0">
                <a:solidFill>
                  <a:schemeClr val="tx1"/>
                </a:solidFill>
              </a:rPr>
              <a:t>A. Jogi keretek / </a:t>
            </a:r>
            <a:r>
              <a:rPr lang="hu-HU" sz="3000" b="1" i="1" dirty="0" smtClean="0">
                <a:solidFill>
                  <a:schemeClr val="tx1"/>
                </a:solidFill>
              </a:rPr>
              <a:t>engedélyezés </a:t>
            </a:r>
            <a:r>
              <a:rPr lang="hu-HU" sz="3000" i="1" dirty="0" smtClean="0">
                <a:solidFill>
                  <a:schemeClr val="tx1"/>
                </a:solidFill>
              </a:rPr>
              <a:t>(folyt.)</a:t>
            </a:r>
            <a:endParaRPr lang="hu-HU" sz="30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SVr</a:t>
            </a:r>
            <a:r>
              <a:rPr lang="hu-HU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53.§ </a:t>
            </a:r>
            <a:r>
              <a:rPr lang="hu-HU" sz="1800" b="1" i="1" dirty="0" smtClean="0"/>
              <a:t>(2) Az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OAH átalakítási engedélye szükséges </a:t>
            </a:r>
            <a:r>
              <a:rPr lang="hu-HU" sz="1800" b="1" i="1" dirty="0" smtClean="0"/>
              <a:t>a hatályos engedély alapját képező, az engedély-kérelemhez csatolt dokumentumokban foglaltaktól való eltéréshez,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kivéve a kizárólag bejelentési kötelezettséghez kötött változásokat</a:t>
            </a:r>
            <a:r>
              <a:rPr lang="hu-HU" sz="1800" b="1" i="1" dirty="0" smtClean="0"/>
              <a:t>.</a:t>
            </a:r>
          </a:p>
          <a:p>
            <a:r>
              <a:rPr lang="hu-HU" sz="1800" b="1" i="1" dirty="0" smtClean="0"/>
              <a:t>(3) Az OAH által kiadott engedély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legfeljebb öt évig </a:t>
            </a:r>
            <a:r>
              <a:rPr lang="hu-HU" sz="1800" b="1" i="1" dirty="0" smtClean="0"/>
              <a:t>hatályos.</a:t>
            </a:r>
          </a:p>
          <a:p>
            <a:r>
              <a:rPr lang="hu-HU" sz="1800" b="1" i="1" dirty="0" smtClean="0"/>
              <a:t>(4) Az engedély az abban foglalt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tevékenység megszüntetésének bejelentésével hatályát veszti</a:t>
            </a:r>
            <a:r>
              <a:rPr lang="hu-HU" sz="1800" b="1" i="1" dirty="0" smtClean="0"/>
              <a:t>.</a:t>
            </a:r>
          </a:p>
          <a:p>
            <a:r>
              <a:rPr lang="hu-HU" sz="1800" b="1" i="1" dirty="0" smtClean="0"/>
              <a:t>(5) Az (1) bekezdés 8. pontja esetében megszűnik a sugárvédelmi szakértői tevékenység gyakorlásának joga, és az OAH az engedélyt visszavonja, ha</a:t>
            </a:r>
          </a:p>
          <a:p>
            <a:r>
              <a:rPr lang="hu-HU" sz="1800" b="1" i="1" dirty="0" smtClean="0"/>
              <a:t>a) olyan kizáró ok merül fel, amely alapján az engedély kiadására nem kerülhetne sor,</a:t>
            </a:r>
          </a:p>
          <a:p>
            <a:r>
              <a:rPr lang="hu-HU" sz="1800" b="1" i="1" dirty="0" smtClean="0"/>
              <a:t>b) a sugárvédelmi szakértő továbbképzési kötelezettségének nem tesz eleget.</a:t>
            </a:r>
          </a:p>
          <a:p>
            <a:r>
              <a:rPr lang="hu-HU" sz="1800" b="1" i="1" dirty="0" smtClean="0"/>
              <a:t>(6) Az (1) bekezdés szerinti engedély és a (2) bekezdés szerinti átalakítási engedély iránti kérelemben a kérelmezőnek igazolnia kell az e rendelet vonatkozó követelményeinek való megfelelést.</a:t>
            </a:r>
          </a:p>
          <a:p>
            <a:r>
              <a:rPr lang="hu-HU" sz="1800" b="1" i="1" dirty="0" smtClean="0"/>
              <a:t>(7) </a:t>
            </a: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ionizáló sugárzást létrehozó berendezés típusának forgalomba hozatalát az OAH nyilvántartásba veszi.</a:t>
            </a:r>
          </a:p>
          <a:p>
            <a:r>
              <a:rPr lang="hu-HU" sz="1800" b="1" i="1" dirty="0" smtClean="0"/>
              <a:t>(8) A külföldi sugárvédelmi képzettség megfelelőségének elismeréséhez az OAH hatósági bizonyítványt állít ki.</a:t>
            </a:r>
            <a:endParaRPr lang="hu-HU" sz="1800" b="1" i="1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C5A-FF98-47A3-8DBE-6AE8E1806760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968552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9904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120680" cy="1143000"/>
          </a:xfrm>
        </p:spPr>
        <p:txBody>
          <a:bodyPr>
            <a:normAutofit/>
          </a:bodyPr>
          <a:lstStyle/>
          <a:p>
            <a:pPr algn="r"/>
            <a:r>
              <a:rPr lang="hu-HU" sz="3000" b="1" dirty="0" smtClean="0">
                <a:solidFill>
                  <a:schemeClr val="tx1"/>
                </a:solidFill>
              </a:rPr>
              <a:t>A. Jogi keretek / </a:t>
            </a:r>
            <a:r>
              <a:rPr lang="hu-HU" sz="3000" b="1" i="1" dirty="0" smtClean="0">
                <a:solidFill>
                  <a:schemeClr val="tx1"/>
                </a:solidFill>
              </a:rPr>
              <a:t>engedélyezés </a:t>
            </a:r>
            <a:r>
              <a:rPr lang="hu-HU" sz="3000" i="1" dirty="0" smtClean="0">
                <a:solidFill>
                  <a:schemeClr val="tx1"/>
                </a:solidFill>
              </a:rPr>
              <a:t>(folyt.)</a:t>
            </a:r>
            <a:endParaRPr lang="hu-HU" sz="30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17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SVr</a:t>
            </a:r>
            <a:r>
              <a:rPr lang="hu-HU" sz="1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54.§ (1) </a:t>
            </a:r>
            <a:r>
              <a:rPr lang="hu-HU" sz="1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engedélykérelemnek tartalmaznia kell:</a:t>
            </a:r>
          </a:p>
          <a:p>
            <a:r>
              <a:rPr lang="hu-HU" sz="1700" b="1" i="1" dirty="0" smtClean="0"/>
              <a:t>a) </a:t>
            </a:r>
            <a:r>
              <a:rPr lang="hu-HU" sz="1700" b="1" i="1" dirty="0" err="1" smtClean="0"/>
              <a:t>a</a:t>
            </a:r>
            <a:r>
              <a:rPr lang="hu-HU" sz="1700" b="1" i="1" dirty="0" smtClean="0"/>
              <a:t> kérelmező megnevezését és címét,</a:t>
            </a:r>
          </a:p>
          <a:p>
            <a:r>
              <a:rPr lang="hu-HU" sz="1700" b="1" i="1" dirty="0" smtClean="0"/>
              <a:t>b) az engedélyezni kívánt tevékenységek megjelölését és</a:t>
            </a:r>
          </a:p>
          <a:p>
            <a:r>
              <a:rPr lang="hu-HU" sz="1700" b="1" i="1" dirty="0" smtClean="0"/>
              <a:t>c) az igazgatási szolgáltatási díj befizetésének igazolását.</a:t>
            </a:r>
          </a:p>
          <a:p>
            <a:pPr marL="0" indent="0"/>
            <a:endParaRPr lang="hu-HU" sz="17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/>
            <a:r>
              <a:rPr lang="hu-HU" sz="1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(((4/2016. (III. 5.) NFM rendelet az Országos Atomenergia Hivatal egyes közigazgatási eljárásaiért és igazgatási jellegű szolgáltatásaiért fizetendő díjakról)))</a:t>
            </a:r>
          </a:p>
          <a:p>
            <a:pPr marL="0" indent="0"/>
            <a:endParaRPr lang="hu-HU" sz="17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1700" b="1" i="1" dirty="0" smtClean="0"/>
              <a:t>*(2) Az 53. § (1) bekezdés </a:t>
            </a:r>
            <a:r>
              <a:rPr lang="hu-HU" sz="1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(„</a:t>
            </a:r>
            <a:r>
              <a:rPr lang="hu-HU" sz="1700" b="1" i="1" dirty="0" smtClean="0"/>
              <a:t>radioaktív anyag alkalmazása</a:t>
            </a:r>
            <a:r>
              <a:rPr lang="hu-HU" sz="1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”), 2. („</a:t>
            </a:r>
            <a:r>
              <a:rPr lang="hu-HU" sz="1700" b="1" i="1" dirty="0" smtClean="0"/>
              <a:t>ionizáló sugárzást létrehozó, de radioaktív anyagot nem tartalmazó berendezés üzemeltetése</a:t>
            </a:r>
            <a:r>
              <a:rPr lang="hu-HU" sz="1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”) és 18.</a:t>
            </a:r>
            <a:r>
              <a:rPr lang="hu-HU" sz="1700" b="1" i="1" dirty="0" smtClean="0"/>
              <a:t> pontja </a:t>
            </a:r>
            <a:r>
              <a:rPr lang="hu-HU" sz="1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(„</a:t>
            </a:r>
            <a:r>
              <a:rPr lang="hu-HU" sz="1700" b="1" i="1" dirty="0" smtClean="0"/>
              <a:t>nyitott radioaktív sugárforrás izotóplaboratóriumon kívüli felhasználása, vizsgálati típusonként,</a:t>
            </a:r>
            <a:r>
              <a:rPr lang="hu-HU" sz="1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”) </a:t>
            </a:r>
            <a:r>
              <a:rPr lang="hu-HU" sz="1700" b="1" i="1" dirty="0" smtClean="0"/>
              <a:t>szerinti engedély iránti kérelemhez csatolni kell a </a:t>
            </a:r>
            <a:r>
              <a:rPr lang="hu-HU" sz="1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melléklet szerinti Sugárvédelmi Leírást és a 8. melléklet szerinti </a:t>
            </a:r>
            <a:r>
              <a:rPr lang="hu-HU" sz="1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MSSZ-t</a:t>
            </a:r>
            <a:r>
              <a:rPr lang="hu-HU" sz="1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hu-HU" sz="1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1700" b="1" i="1" dirty="0" smtClean="0"/>
              <a:t> (SV-1, 2) </a:t>
            </a:r>
            <a:endParaRPr lang="hu-HU" sz="17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/>
            <a:endParaRPr lang="hu-HU" sz="17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/>
            <a:r>
              <a:rPr lang="hu-HU" sz="1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(Útmutatók az OAH honlapján (</a:t>
            </a:r>
            <a:r>
              <a:rPr lang="hu-HU" sz="1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www.oah.hu</a:t>
            </a:r>
            <a:r>
              <a:rPr lang="hu-HU" sz="1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SV-1, 2, 6, 7, 16)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C5A-FF98-47A3-8DBE-6AE8E1806760}" type="datetime1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968552" cy="365125"/>
          </a:xfrm>
        </p:spPr>
        <p:txBody>
          <a:bodyPr/>
          <a:lstStyle/>
          <a:p>
            <a:r>
              <a:rPr lang="hu-HU" smtClean="0"/>
              <a:t>OAH Hatósági fórum, 2016. február 25.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95EE-8AAA-430C-94D3-CAC6B810685B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99045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2038</TotalTime>
  <Words>7374</Words>
  <Application>Microsoft Office PowerPoint</Application>
  <PresentationFormat>Diavetítés a képernyőre (4:3 oldalarány)</PresentationFormat>
  <Paragraphs>673</Paragraphs>
  <Slides>49</Slides>
  <Notes>46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49</vt:i4>
      </vt:variant>
    </vt:vector>
  </HeadingPairs>
  <TitlesOfParts>
    <vt:vector size="50" baseType="lpstr">
      <vt:lpstr>Default Theme</vt:lpstr>
      <vt:lpstr>Tájékoztató az új sugárvédelmi rendeletekről és az abból adódó feladatokról, változásokról</vt:lpstr>
      <vt:lpstr>Jogi keretek / sarokkövek</vt:lpstr>
      <vt:lpstr>A(/B). Jogi keretek / új BSS</vt:lpstr>
      <vt:lpstr>(A/)B. Jogi keretek / régi BSS</vt:lpstr>
      <vt:lpstr>A. Jogi keretek / engedélyezés</vt:lpstr>
      <vt:lpstr>A. Jogi keretek / engedélyezés (folyt.)</vt:lpstr>
      <vt:lpstr>A. Jogi keretek / engedélyezés (folyt.)</vt:lpstr>
      <vt:lpstr>A. Jogi keretek / engedélyezés (folyt.)</vt:lpstr>
      <vt:lpstr>A. Jogi keretek / engedélyezés (folyt.)</vt:lpstr>
      <vt:lpstr>A. Jogi keretek / engedélyezés (folyt.)</vt:lpstr>
      <vt:lpstr>A. Jogi keretek / engedélyezés (folyt.)</vt:lpstr>
      <vt:lpstr>A. Jogi keretek / engedélyezés (folyt.)</vt:lpstr>
      <vt:lpstr>A. Jogi keretek / engedélyezés (folyt.)</vt:lpstr>
      <vt:lpstr>A. Jogi keretek / engedélyezés (folyt.)</vt:lpstr>
      <vt:lpstr>A. Jogi keretek / engedélyezés (folyt.)</vt:lpstr>
      <vt:lpstr>A. Jogi keretek / engedélyezés (folyt.)</vt:lpstr>
      <vt:lpstr>A. Jogi keretek / engedélyezés (folyt.)</vt:lpstr>
      <vt:lpstr>A. Jogi keretek / engedélyezés (folyt.)</vt:lpstr>
      <vt:lpstr>A. Jogi keretek / engedélyezés (folyt.)</vt:lpstr>
      <vt:lpstr>A. Jogi keretek / engedélyezés (folyt.)</vt:lpstr>
      <vt:lpstr>A. Jogi keretek / engedélyezés (folyt.)</vt:lpstr>
      <vt:lpstr>A. Jogi keretek / engedélyezés (folyt.)</vt:lpstr>
      <vt:lpstr>A. Jogi keretek / engedélyezés (folyt.)</vt:lpstr>
      <vt:lpstr>A. Jogi keretek / engedélyezés (folyt.)</vt:lpstr>
      <vt:lpstr>A. Jogi keretek / engedélyezés (folyt.)</vt:lpstr>
      <vt:lpstr>A. Jogi keretek / engedélyezés (folyt.)</vt:lpstr>
      <vt:lpstr>A. Jogi keretek / engedélyezés (folyt.)</vt:lpstr>
      <vt:lpstr>A. Jogi keretek / bejelentés</vt:lpstr>
      <vt:lpstr>A. Jogi keretek / bejelentés (folyt.)</vt:lpstr>
      <vt:lpstr>A. Jogi keretek / bejelentés (folyt.)</vt:lpstr>
      <vt:lpstr>B. Jogi keretek / sarokkövek</vt:lpstr>
      <vt:lpstr>B. Jogi keretek / A veszélyes áruk osztályai</vt:lpstr>
      <vt:lpstr>B. Jogi keretek / rendszerszemléletű megközelítés</vt:lpstr>
      <vt:lpstr>B. Jogi keretek / RM (folyt.)</vt:lpstr>
      <vt:lpstr>B. Jogi keretek / RM (folyt.)</vt:lpstr>
      <vt:lpstr>B. Jogi keretek / RM (folyt.)</vt:lpstr>
      <vt:lpstr>B. Jogi keretek / NFMr. 3.§</vt:lpstr>
      <vt:lpstr>B. Jogi keretek / NFMr. 2.§</vt:lpstr>
      <vt:lpstr>B. Jogi keretek / RM (folyt.)</vt:lpstr>
      <vt:lpstr>B. Jogi keretek / RM (folyt.)</vt:lpstr>
      <vt:lpstr>B. Jogi keretek / RM (folyt.)</vt:lpstr>
      <vt:lpstr>B. Jogi keretek / RM (folyt.)</vt:lpstr>
      <vt:lpstr>B. Jogi keretek / RM (folyt.)</vt:lpstr>
      <vt:lpstr>B. Jogi keretek / NFMr. 1. melléklet szerinti adatszolgáltatás</vt:lpstr>
      <vt:lpstr>B. Jogi keretek / NFMr. 1. melléklet szerinti adatszolgáltatás (folyt.)</vt:lpstr>
      <vt:lpstr>B. Jogi keretek / NFMr. 1. melléklet szerinti adatszolgáltatás (folyt.)</vt:lpstr>
      <vt:lpstr>C. Ket. 71/A.§</vt:lpstr>
      <vt:lpstr>C. Ket. 71/A.§ (folyt.)</vt:lpstr>
      <vt:lpstr>C. Ket. 71/A.§ (folyt.)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Szóbeli meghallgatás</dc:title>
  <dc:creator>Czerovszki Tamás</dc:creator>
  <cp:lastModifiedBy>Me</cp:lastModifiedBy>
  <cp:revision>241</cp:revision>
  <dcterms:created xsi:type="dcterms:W3CDTF">2014-12-11T09:14:54Z</dcterms:created>
  <dcterms:modified xsi:type="dcterms:W3CDTF">2016-03-17T06:38:59Z</dcterms:modified>
</cp:coreProperties>
</file>