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2" r:id="rId16"/>
    <p:sldId id="273" r:id="rId17"/>
    <p:sldId id="269" r:id="rId18"/>
    <p:sldId id="271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00C566E-9BA4-42EB-A035-C0727A74A8E3}" type="datetimeFigureOut">
              <a:rPr lang="hu-HU" smtClean="0"/>
              <a:t>2016.03.16.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37310A-1BC3-43DB-BCD7-8DEEF4284E9B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66E-9BA4-42EB-A035-C0727A74A8E3}" type="datetimeFigureOut">
              <a:rPr lang="hu-HU" smtClean="0"/>
              <a:t>2016.03.16.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310A-1BC3-43DB-BCD7-8DEEF4284E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66E-9BA4-42EB-A035-C0727A74A8E3}" type="datetimeFigureOut">
              <a:rPr lang="hu-HU" smtClean="0"/>
              <a:t>2016.03.16.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310A-1BC3-43DB-BCD7-8DEEF4284E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5508104" y="66040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kern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SzakMap</a:t>
            </a:r>
            <a:endParaRPr lang="hu" sz="28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66E-9BA4-42EB-A035-C0727A74A8E3}" type="datetimeFigureOut">
              <a:rPr lang="hu-HU" smtClean="0"/>
              <a:t>2016.03.16.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310A-1BC3-43DB-BCD7-8DEEF4284E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66E-9BA4-42EB-A035-C0727A74A8E3}" type="datetimeFigureOut">
              <a:rPr lang="hu-HU" smtClean="0"/>
              <a:t>2016.03.16.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310A-1BC3-43DB-BCD7-8DEEF4284E9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66E-9BA4-42EB-A035-C0727A74A8E3}" type="datetimeFigureOut">
              <a:rPr lang="hu-HU" smtClean="0"/>
              <a:t>2016.03.16.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310A-1BC3-43DB-BCD7-8DEEF4284E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66E-9BA4-42EB-A035-C0727A74A8E3}" type="datetimeFigureOut">
              <a:rPr lang="hu-HU" smtClean="0"/>
              <a:t>2016.03.16.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310A-1BC3-43DB-BCD7-8DEEF4284E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66E-9BA4-42EB-A035-C0727A74A8E3}" type="datetimeFigureOut">
              <a:rPr lang="hu-HU" smtClean="0"/>
              <a:t>2016.03.16.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310A-1BC3-43DB-BCD7-8DEEF4284E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66E-9BA4-42EB-A035-C0727A74A8E3}" type="datetimeFigureOut">
              <a:rPr lang="hu-HU" smtClean="0"/>
              <a:t>2016.03.16.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310A-1BC3-43DB-BCD7-8DEEF4284E9B}" type="slidenum">
              <a:rPr lang="hu-HU" smtClean="0"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66E-9BA4-42EB-A035-C0727A74A8E3}" type="datetimeFigureOut">
              <a:rPr lang="hu-HU" smtClean="0"/>
              <a:t>2016.03.16.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310A-1BC3-43DB-BCD7-8DEEF4284E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00C566E-9BA4-42EB-A035-C0727A74A8E3}" type="datetimeFigureOut">
              <a:rPr lang="hu-HU" smtClean="0"/>
              <a:t>2016.03.16.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637310A-1BC3-43DB-BCD7-8DEEF4284E9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44009" y="2420888"/>
            <a:ext cx="3402712" cy="1989748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AVI PORTÁL (</a:t>
            </a:r>
            <a:r>
              <a:rPr lang="hu-H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blog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Webes megjelenés</a:t>
            </a:r>
            <a:b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fő helyen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Egy oldal </a:t>
            </a:r>
            <a:r>
              <a:rPr lang="hu-HU" dirty="0"/>
              <a:t>az anyagvizsgálók</a:t>
            </a:r>
            <a:br>
              <a:rPr lang="hu-HU" dirty="0"/>
            </a:br>
            <a:r>
              <a:rPr lang="hu-HU" dirty="0"/>
              <a:t>érdekében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44008" y="90872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SzakMap</a:t>
            </a:r>
            <a:endParaRPr lang="hu-HU" sz="36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0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Menüszerkezet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u="sng" dirty="0"/>
              <a:t>Elsődleges menüpontok</a:t>
            </a:r>
            <a:r>
              <a:rPr lang="hu-HU" sz="2800" dirty="0"/>
              <a:t> </a:t>
            </a:r>
            <a:endParaRPr lang="hu-HU" sz="2800" dirty="0" smtClean="0"/>
          </a:p>
          <a:p>
            <a:pPr marL="68580" indent="0">
              <a:buNone/>
            </a:pPr>
            <a:r>
              <a:rPr lang="hu-HU" dirty="0"/>
              <a:t>	</a:t>
            </a:r>
            <a:r>
              <a:rPr lang="hu-HU" dirty="0"/>
              <a:t> </a:t>
            </a:r>
          </a:p>
          <a:p>
            <a:pPr lvl="1"/>
            <a:r>
              <a:rPr lang="hu-HU" dirty="0"/>
              <a:t>Anyagvizsgálat</a:t>
            </a:r>
          </a:p>
          <a:p>
            <a:pPr lvl="1"/>
            <a:r>
              <a:rPr lang="hu-HU" dirty="0"/>
              <a:t>Méréstechnika</a:t>
            </a:r>
          </a:p>
          <a:p>
            <a:pPr lvl="1"/>
            <a:r>
              <a:rPr lang="hu-HU" dirty="0"/>
              <a:t>Kalibrálás</a:t>
            </a:r>
          </a:p>
          <a:p>
            <a:pPr lvl="1"/>
            <a:r>
              <a:rPr lang="hu-HU" dirty="0"/>
              <a:t>Karbantartás</a:t>
            </a:r>
          </a:p>
          <a:p>
            <a:pPr lvl="1"/>
            <a:r>
              <a:rPr lang="hu-HU" dirty="0"/>
              <a:t>Tanúsítók</a:t>
            </a:r>
          </a:p>
          <a:p>
            <a:pPr lvl="1"/>
            <a:r>
              <a:rPr lang="hu-HU" dirty="0"/>
              <a:t>Képzés, oktatás </a:t>
            </a:r>
            <a:r>
              <a:rPr lang="hu-HU" i="1" dirty="0"/>
              <a:t>(beleértve a felsőoktatási intézmények képzéseit is)</a:t>
            </a:r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2146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Másodlagos menüpontok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dirty="0"/>
              <a:t>Friss hírek</a:t>
            </a:r>
          </a:p>
          <a:p>
            <a:r>
              <a:rPr lang="hu-HU" dirty="0"/>
              <a:t>Eseménynaptár</a:t>
            </a:r>
          </a:p>
          <a:p>
            <a:r>
              <a:rPr lang="hu-HU" dirty="0"/>
              <a:t>Szakmai TOP100</a:t>
            </a:r>
          </a:p>
          <a:p>
            <a:r>
              <a:rPr lang="hu-HU" dirty="0"/>
              <a:t>Újdonságok</a:t>
            </a:r>
          </a:p>
          <a:p>
            <a:r>
              <a:rPr lang="hu-HU" dirty="0" smtClean="0"/>
              <a:t>Cikkek</a:t>
            </a:r>
          </a:p>
          <a:p>
            <a:r>
              <a:rPr lang="hu-HU" dirty="0" smtClean="0"/>
              <a:t>Rendezvények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>
            <a:off x="4427984" y="2313431"/>
            <a:ext cx="3637024" cy="3493008"/>
          </a:xfrm>
        </p:spPr>
        <p:txBody>
          <a:bodyPr/>
          <a:lstStyle/>
          <a:p>
            <a:r>
              <a:rPr lang="hu-HU" dirty="0"/>
              <a:t>A szakmai élet hírei</a:t>
            </a:r>
          </a:p>
          <a:p>
            <a:r>
              <a:rPr lang="hu-HU" dirty="0"/>
              <a:t>Színes hírek</a:t>
            </a:r>
          </a:p>
          <a:p>
            <a:r>
              <a:rPr lang="hu-HU" dirty="0"/>
              <a:t>Karrier</a:t>
            </a:r>
          </a:p>
          <a:p>
            <a:r>
              <a:rPr lang="hu-HU" dirty="0"/>
              <a:t>Szakmai kiadványok</a:t>
            </a:r>
          </a:p>
          <a:p>
            <a:r>
              <a:rPr lang="hu-HU" dirty="0"/>
              <a:t>Szakértők</a:t>
            </a:r>
          </a:p>
          <a:p>
            <a:r>
              <a:rPr lang="hu-HU" dirty="0" err="1"/>
              <a:t>Blog</a:t>
            </a:r>
            <a:r>
              <a:rPr lang="hu-HU" dirty="0"/>
              <a:t>(ok)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164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Szakmap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64096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1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portál </a:t>
            </a:r>
            <a:r>
              <a:rPr lang="hu-HU" dirty="0" smtClean="0"/>
              <a:t>működtetése: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628800"/>
            <a:ext cx="6849209" cy="4203829"/>
          </a:xfrm>
        </p:spPr>
        <p:txBody>
          <a:bodyPr>
            <a:normAutofit/>
          </a:bodyPr>
          <a:lstStyle/>
          <a:p>
            <a:r>
              <a:rPr lang="hu-HU" u="sng" dirty="0" smtClean="0"/>
              <a:t>Főszerkesztő: </a:t>
            </a:r>
          </a:p>
          <a:p>
            <a:pPr marL="365760" lvl="1" indent="0">
              <a:buNone/>
            </a:pPr>
            <a:r>
              <a:rPr lang="hu-HU" dirty="0" smtClean="0"/>
              <a:t>biztosítja</a:t>
            </a:r>
            <a:r>
              <a:rPr lang="hu-HU" dirty="0"/>
              <a:t>, hogy változó, frissülő tartalmú rovatok rendszeresen el legyenek látva új információkkal. </a:t>
            </a:r>
            <a:endParaRPr lang="hu-HU" dirty="0" smtClean="0"/>
          </a:p>
          <a:p>
            <a:r>
              <a:rPr lang="hu-HU" u="sng" dirty="0"/>
              <a:t>S</a:t>
            </a:r>
            <a:r>
              <a:rPr lang="hu-HU" u="sng" dirty="0" smtClean="0"/>
              <a:t>zerkesztők: </a:t>
            </a:r>
          </a:p>
          <a:p>
            <a:pPr marL="365760" lvl="1" indent="0">
              <a:buNone/>
            </a:pPr>
            <a:r>
              <a:rPr lang="hu-HU" dirty="0" smtClean="0"/>
              <a:t>cikk írók és cikk-beszerzők</a:t>
            </a:r>
          </a:p>
          <a:p>
            <a:r>
              <a:rPr lang="hu-HU" u="sng" dirty="0" smtClean="0"/>
              <a:t>Cégadatbázis </a:t>
            </a:r>
            <a:r>
              <a:rPr lang="hu-HU" u="sng" dirty="0" err="1" smtClean="0"/>
              <a:t>akvizítorok</a:t>
            </a:r>
            <a:r>
              <a:rPr lang="hu-HU" u="sng" dirty="0" smtClean="0"/>
              <a:t>: </a:t>
            </a:r>
          </a:p>
          <a:p>
            <a:pPr marL="365760" lvl="1" indent="0">
              <a:buNone/>
            </a:pPr>
            <a:r>
              <a:rPr lang="hu-HU" dirty="0" smtClean="0"/>
              <a:t>gondoskodik </a:t>
            </a:r>
            <a:r>
              <a:rPr lang="hu-HU" dirty="0"/>
              <a:t>arról, hogy a portál </a:t>
            </a:r>
            <a:r>
              <a:rPr lang="hu-HU" dirty="0" smtClean="0"/>
              <a:t>céges szakmai </a:t>
            </a:r>
            <a:r>
              <a:rPr lang="hu-HU" dirty="0"/>
              <a:t>hírtartalma és a cégadatbázis folyamatosan bővüljön.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690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/>
              <a:t>portál bevezetése és kezdeti </a:t>
            </a:r>
            <a:r>
              <a:rPr lang="hu-HU" dirty="0" smtClean="0"/>
              <a:t>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16832"/>
            <a:ext cx="7704856" cy="4392488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hu-HU" u="sng" dirty="0"/>
              <a:t>A népszerűsítés lehetőségei:</a:t>
            </a:r>
          </a:p>
          <a:p>
            <a:pPr lvl="0"/>
            <a:r>
              <a:rPr lang="hu-HU" dirty="0"/>
              <a:t>bevezetési kampány, cikkek, híranyagok írása és megjelentetése, terjesztése szakmai rendezvényeken</a:t>
            </a:r>
          </a:p>
          <a:p>
            <a:pPr lvl="0"/>
            <a:r>
              <a:rPr lang="hu-HU" dirty="0"/>
              <a:t>hírlevelek küldése; saját, legális adatbázist fel lehet </a:t>
            </a:r>
            <a:r>
              <a:rPr lang="hu-HU" dirty="0" smtClean="0"/>
              <a:t>használása, vásárolt </a:t>
            </a:r>
            <a:r>
              <a:rPr lang="hu-HU" dirty="0"/>
              <a:t>kezdő címadatbázisra is</a:t>
            </a:r>
          </a:p>
          <a:p>
            <a:pPr lvl="0"/>
            <a:r>
              <a:rPr lang="hu-HU" dirty="0"/>
              <a:t>szakmailag kapcsolódó weboldalakon (lehetőleg díjmentes) hirdetéseket kell megjelentetni (egyesületek, on-line média</a:t>
            </a:r>
            <a:r>
              <a:rPr lang="hu-HU" dirty="0" smtClean="0"/>
              <a:t>, szakmai partnerek </a:t>
            </a:r>
            <a:r>
              <a:rPr lang="hu-HU" dirty="0"/>
              <a:t>stb.)</a:t>
            </a:r>
          </a:p>
          <a:p>
            <a:pPr lvl="0"/>
            <a:r>
              <a:rPr lang="hu-HU" dirty="0"/>
              <a:t>a weboldalra mutató linkek alapján a </a:t>
            </a:r>
            <a:r>
              <a:rPr lang="hu-HU" dirty="0" err="1"/>
              <a:t>Google</a:t>
            </a:r>
            <a:r>
              <a:rPr lang="hu-HU" dirty="0"/>
              <a:t> – bizonyos idő elteltével – indexeli az oldalt, a tartalmakat és elkezdi megjelentetni a keresési listákon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071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9663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MIÉRT ÉRI MEG?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3508977"/>
          </a:xfrm>
        </p:spPr>
        <p:txBody>
          <a:bodyPr/>
          <a:lstStyle/>
          <a:p>
            <a:r>
              <a:rPr lang="hu-HU" dirty="0" smtClean="0"/>
              <a:t>Mert egyedül nem megy</a:t>
            </a:r>
          </a:p>
          <a:p>
            <a:endParaRPr lang="hu-HU" dirty="0"/>
          </a:p>
          <a:p>
            <a:r>
              <a:rPr lang="hu-HU" dirty="0" smtClean="0"/>
              <a:t>Ha sikerül, </a:t>
            </a:r>
            <a:r>
              <a:rPr lang="hu-HU" dirty="0" err="1" smtClean="0"/>
              <a:t>hosszútávú</a:t>
            </a:r>
            <a:r>
              <a:rPr lang="hu-HU" dirty="0" smtClean="0"/>
              <a:t> ismertség jön</a:t>
            </a:r>
          </a:p>
          <a:p>
            <a:endParaRPr lang="hu-HU" dirty="0"/>
          </a:p>
          <a:p>
            <a:r>
              <a:rPr lang="hu-HU" dirty="0" smtClean="0"/>
              <a:t>WEB nélkül nincs jövő (lemarad, ha kimarad)</a:t>
            </a:r>
          </a:p>
          <a:p>
            <a:endParaRPr lang="hu-HU" dirty="0"/>
          </a:p>
          <a:p>
            <a:r>
              <a:rPr lang="hu-HU" dirty="0" smtClean="0"/>
              <a:t>Nem lehetünk mindig másodlagos helyen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3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Összefoglaló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Kell a cégér</a:t>
            </a:r>
          </a:p>
          <a:p>
            <a:r>
              <a:rPr lang="hu-HU" dirty="0" smtClean="0"/>
              <a:t>Most kezdjünk hozzá</a:t>
            </a:r>
          </a:p>
          <a:p>
            <a:r>
              <a:rPr lang="hu-HU" dirty="0"/>
              <a:t>Önálló megjelenés kell</a:t>
            </a:r>
          </a:p>
          <a:p>
            <a:r>
              <a:rPr lang="hu-HU" dirty="0" smtClean="0"/>
              <a:t>Ha mindenki belép eredményes lesz</a:t>
            </a:r>
          </a:p>
        </p:txBody>
      </p:sp>
    </p:spTree>
    <p:extLst>
      <p:ext uri="{BB962C8B-B14F-4D97-AF65-F5344CB8AC3E}">
        <p14:creationId xmlns:p14="http://schemas.microsoft.com/office/powerpoint/2010/main" val="4227999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finanszírozás lehetőségei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4824536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A portál alapvetően jövedelemtermelő vállalkozás lesz, </a:t>
            </a: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     ennek forrása </a:t>
            </a:r>
            <a:r>
              <a:rPr lang="hu-HU" dirty="0"/>
              <a:t>az adatbázisban résztvevő szolgáltató </a:t>
            </a:r>
            <a:endParaRPr lang="hu-HU" dirty="0" smtClean="0"/>
          </a:p>
          <a:p>
            <a:pPr marL="68580" indent="0">
              <a:buNone/>
            </a:pPr>
            <a:r>
              <a:rPr lang="hu-HU" dirty="0"/>
              <a:t> </a:t>
            </a:r>
            <a:r>
              <a:rPr lang="hu-HU" dirty="0" smtClean="0"/>
              <a:t>    vállalatok </a:t>
            </a:r>
            <a:r>
              <a:rPr lang="hu-HU" dirty="0"/>
              <a:t>által fizetett regisztrációs díj.  </a:t>
            </a:r>
          </a:p>
          <a:p>
            <a:r>
              <a:rPr lang="hu-HU" u="sng" dirty="0"/>
              <a:t>Lehetőségek:</a:t>
            </a:r>
          </a:p>
          <a:p>
            <a:pPr lvl="0"/>
            <a:r>
              <a:rPr lang="hu-HU" dirty="0"/>
              <a:t>a </a:t>
            </a:r>
            <a:r>
              <a:rPr lang="hu-HU" dirty="0" err="1"/>
              <a:t>domaintulajdonos</a:t>
            </a:r>
            <a:r>
              <a:rPr lang="hu-HU" dirty="0"/>
              <a:t> pénzügyi támogatása </a:t>
            </a:r>
            <a:r>
              <a:rPr lang="hu-HU" dirty="0" smtClean="0"/>
              <a:t>( </a:t>
            </a:r>
            <a:r>
              <a:rPr lang="hu-HU" dirty="0"/>
              <a:t>mint </a:t>
            </a:r>
            <a:r>
              <a:rPr lang="hu-HU" dirty="0" smtClean="0"/>
              <a:t>fő befektető</a:t>
            </a:r>
            <a:r>
              <a:rPr lang="hu-HU" dirty="0"/>
              <a:t>)</a:t>
            </a:r>
          </a:p>
          <a:p>
            <a:pPr lvl="0"/>
            <a:r>
              <a:rPr lang="hu-HU" dirty="0"/>
              <a:t>a szakmai támogató egyesületek pénzügyi támogatása (mint </a:t>
            </a:r>
            <a:r>
              <a:rPr lang="hu-HU" dirty="0" smtClean="0"/>
              <a:t>elkötelezett befektetők, fejlesztők)</a:t>
            </a:r>
            <a:endParaRPr lang="hu-HU" dirty="0"/>
          </a:p>
          <a:p>
            <a:pPr lvl="0"/>
            <a:r>
              <a:rPr lang="hu-HU" dirty="0" smtClean="0"/>
              <a:t>a későbbi </a:t>
            </a:r>
            <a:r>
              <a:rPr lang="hu-HU" dirty="0" err="1" smtClean="0"/>
              <a:t>hírdetők</a:t>
            </a:r>
            <a:r>
              <a:rPr lang="hu-HU" dirty="0" smtClean="0"/>
              <a:t> ( lásd első pont) </a:t>
            </a:r>
            <a:r>
              <a:rPr lang="hu-HU" b="1" dirty="0" smtClean="0"/>
              <a:t>előfinanszírozása</a:t>
            </a:r>
            <a:endParaRPr lang="hu-HU" b="1" dirty="0"/>
          </a:p>
          <a:p>
            <a:pPr marL="68580" indent="0">
              <a:buNone/>
            </a:pPr>
            <a:r>
              <a:rPr lang="hu-HU" dirty="0"/>
              <a:t> </a:t>
            </a:r>
          </a:p>
          <a:p>
            <a:r>
              <a:rPr lang="hu-HU" dirty="0"/>
              <a:t>Célunk azonban az, hogy a kezdetektől már bizonyos bevételi források rendelkezésre álljanak, mint pl.</a:t>
            </a:r>
          </a:p>
          <a:p>
            <a:pPr lvl="1"/>
            <a:r>
              <a:rPr lang="hu-HU" dirty="0"/>
              <a:t> </a:t>
            </a:r>
            <a:r>
              <a:rPr lang="hu-HU" dirty="0" smtClean="0"/>
              <a:t>apróhirdetések </a:t>
            </a:r>
            <a:r>
              <a:rPr lang="hu-HU" dirty="0"/>
              <a:t>(műszerek, eszközök, stb.)</a:t>
            </a:r>
          </a:p>
          <a:p>
            <a:pPr lvl="1"/>
            <a:r>
              <a:rPr lang="hu-HU" dirty="0" err="1"/>
              <a:t>AdSense</a:t>
            </a:r>
            <a:r>
              <a:rPr lang="hu-HU" dirty="0"/>
              <a:t> (</a:t>
            </a:r>
            <a:r>
              <a:rPr lang="hu-HU" dirty="0" err="1"/>
              <a:t>Google</a:t>
            </a:r>
            <a:r>
              <a:rPr lang="hu-HU" dirty="0"/>
              <a:t>) hirdetéseknek felület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807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Költségek</a:t>
            </a:r>
            <a:r>
              <a:rPr lang="hu-HU" dirty="0"/>
              <a:t> </a:t>
            </a:r>
            <a:r>
              <a:rPr lang="hu-HU" dirty="0" smtClean="0"/>
              <a:t>és bevételek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4104456" cy="3997064"/>
          </a:xfrm>
        </p:spPr>
        <p:txBody>
          <a:bodyPr>
            <a:normAutofit/>
          </a:bodyPr>
          <a:lstStyle/>
          <a:p>
            <a:r>
              <a:rPr lang="hu-HU" dirty="0" err="1" smtClean="0"/>
              <a:t>akvizítorok</a:t>
            </a:r>
            <a:r>
              <a:rPr lang="hu-HU" dirty="0" smtClean="0"/>
              <a:t> </a:t>
            </a:r>
            <a:r>
              <a:rPr lang="hu-HU" dirty="0"/>
              <a:t>munkájának </a:t>
            </a:r>
            <a:r>
              <a:rPr lang="hu-HU" dirty="0" smtClean="0"/>
              <a:t>díjazása</a:t>
            </a:r>
          </a:p>
          <a:p>
            <a:r>
              <a:rPr lang="hu-HU" dirty="0" smtClean="0"/>
              <a:t>Portálfenntartás, technikai költségek</a:t>
            </a:r>
          </a:p>
          <a:p>
            <a:r>
              <a:rPr lang="hu-HU" dirty="0" smtClean="0"/>
              <a:t>Szerkesztőség díjazása, tiszteletdíjak</a:t>
            </a:r>
          </a:p>
          <a:p>
            <a:endParaRPr lang="hu-HU" dirty="0"/>
          </a:p>
          <a:p>
            <a:r>
              <a:rPr lang="hu-HU" dirty="0" smtClean="0"/>
              <a:t>tulajdonos </a:t>
            </a:r>
            <a:r>
              <a:rPr lang="hu-HU" dirty="0"/>
              <a:t>és támogató egyesületek jövedelme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>
            <a:off x="4860032" y="1844824"/>
            <a:ext cx="3528392" cy="3961615"/>
          </a:xfrm>
        </p:spPr>
        <p:txBody>
          <a:bodyPr/>
          <a:lstStyle/>
          <a:p>
            <a:r>
              <a:rPr lang="hu-HU" dirty="0" smtClean="0"/>
              <a:t>Év regisztrációs díjak</a:t>
            </a:r>
          </a:p>
          <a:p>
            <a:r>
              <a:rPr lang="hu-HU" dirty="0" smtClean="0"/>
              <a:t>Hirdetések </a:t>
            </a:r>
            <a:r>
              <a:rPr lang="hu-HU" dirty="0"/>
              <a:t>d</a:t>
            </a:r>
            <a:r>
              <a:rPr lang="hu-HU" dirty="0" smtClean="0"/>
              <a:t>íjai</a:t>
            </a:r>
          </a:p>
          <a:p>
            <a:r>
              <a:rPr lang="hu-HU" dirty="0" err="1" smtClean="0"/>
              <a:t>Google</a:t>
            </a:r>
            <a:r>
              <a:rPr lang="hu-HU" dirty="0" smtClean="0"/>
              <a:t> hirdetések</a:t>
            </a:r>
          </a:p>
          <a:p>
            <a:endParaRPr lang="hu-HU" dirty="0"/>
          </a:p>
          <a:p>
            <a:r>
              <a:rPr lang="hu-HU" dirty="0" smtClean="0"/>
              <a:t>Egy regisztráció:</a:t>
            </a:r>
          </a:p>
          <a:p>
            <a:pPr marL="68580" indent="0" algn="ctr">
              <a:buNone/>
            </a:pPr>
            <a:r>
              <a:rPr lang="hu-HU" dirty="0" smtClean="0"/>
              <a:t>50-150eFt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325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96752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CÉL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2060848"/>
            <a:ext cx="7128792" cy="4176464"/>
          </a:xfrm>
        </p:spPr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/>
              <a:t>célunk, hogy egy olyan szolgáltatói adatbázist hozzunk létre, amely </a:t>
            </a:r>
            <a:r>
              <a:rPr lang="hu-HU" dirty="0" smtClean="0"/>
              <a:t>áttekinthető </a:t>
            </a:r>
            <a:r>
              <a:rPr lang="hu-HU" dirty="0"/>
              <a:t>formában és gyorsan összehozza a </a:t>
            </a:r>
            <a:r>
              <a:rPr lang="hu-HU" dirty="0" smtClean="0"/>
              <a:t>anyagvizsgálat, a minőségbiztosítás</a:t>
            </a:r>
            <a:r>
              <a:rPr lang="hu-HU" dirty="0"/>
              <a:t>, </a:t>
            </a:r>
            <a:r>
              <a:rPr lang="hu-HU" dirty="0" smtClean="0"/>
              <a:t>a karbantartás </a:t>
            </a:r>
            <a:r>
              <a:rPr lang="hu-HU" dirty="0"/>
              <a:t>területén azokat a cégeket, akik </a:t>
            </a:r>
            <a:r>
              <a:rPr lang="hu-HU" dirty="0" smtClean="0"/>
              <a:t>szolgáltatnak,és akik azt keresik. </a:t>
            </a:r>
          </a:p>
          <a:p>
            <a:r>
              <a:rPr lang="hu-HU" dirty="0" smtClean="0"/>
              <a:t>Magyarország </a:t>
            </a:r>
            <a:r>
              <a:rPr lang="hu-HU" dirty="0"/>
              <a:t>kis ország, mégis sokan sok órát töltenek el </a:t>
            </a:r>
            <a:r>
              <a:rPr lang="hu-HU" dirty="0" smtClean="0"/>
              <a:t>azzal</a:t>
            </a:r>
            <a:r>
              <a:rPr lang="hu-HU" dirty="0"/>
              <a:t>, hogy keressék és megtalálják az igényeiknek megfelelő szakmai </a:t>
            </a:r>
            <a:r>
              <a:rPr lang="hu-HU" dirty="0" smtClean="0"/>
              <a:t>partnert.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557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Előnyök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felhasználóknak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4680520"/>
          </a:xfrm>
        </p:spPr>
        <p:txBody>
          <a:bodyPr>
            <a:normAutofit/>
          </a:bodyPr>
          <a:lstStyle/>
          <a:p>
            <a:r>
              <a:rPr lang="hu-HU" dirty="0"/>
              <a:t>Sok, gyártással foglalkozó cég rendelkezik méréstechnikai- és/vagy anyagvizsgáló laboratóriummal. Azonban minden mérésre és vizsgálatra nem lehet felkészülni. </a:t>
            </a:r>
            <a:endParaRPr lang="hu-HU" dirty="0" smtClean="0"/>
          </a:p>
          <a:p>
            <a:r>
              <a:rPr lang="hu-HU" dirty="0" smtClean="0"/>
              <a:t>Előfordul</a:t>
            </a:r>
            <a:r>
              <a:rPr lang="hu-HU" dirty="0"/>
              <a:t>, hogy egy átmenetileg jelentkező problémát kell megoldani, egy egyszeri ellenőrzést kell végrehajtani, vagy valamely munkafolyamatot időszerű lenne fejleszteni.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adatbázis segítségével minden szakember könnyen és gyorsan kereshet szolgáltatókat, akik a cég segítségére lesznek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005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626" cy="1333952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Előnyök a résztvevő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cégeknek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556792"/>
            <a:ext cx="6849209" cy="4320480"/>
          </a:xfrm>
        </p:spPr>
        <p:txBody>
          <a:bodyPr>
            <a:normAutofit fontScale="92500"/>
          </a:bodyPr>
          <a:lstStyle/>
          <a:p>
            <a:r>
              <a:rPr lang="hu-HU" dirty="0"/>
              <a:t>A szolgáltató vállalkozások, laboratóriumok </a:t>
            </a:r>
            <a:r>
              <a:rPr lang="hu-HU" dirty="0" smtClean="0"/>
              <a:t>nagy </a:t>
            </a:r>
            <a:r>
              <a:rPr lang="hu-HU" dirty="0"/>
              <a:t>részének nincs kapacitása arra, hogy eljusson a potenciális felhasználókhoz, vagy túl sok energiát </a:t>
            </a:r>
            <a:r>
              <a:rPr lang="hu-HU" dirty="0" smtClean="0"/>
              <a:t>von el </a:t>
            </a:r>
            <a:r>
              <a:rPr lang="hu-HU" dirty="0"/>
              <a:t>a közvetlen kapcsolatkeresés, kommunikáció és annak hatékony működtetése. </a:t>
            </a:r>
            <a:endParaRPr lang="hu-HU" dirty="0" smtClean="0"/>
          </a:p>
          <a:p>
            <a:r>
              <a:rPr lang="hu-HU" dirty="0" smtClean="0"/>
              <a:t>Ezért </a:t>
            </a:r>
            <a:r>
              <a:rPr lang="hu-HU" dirty="0"/>
              <a:t>a szolgáltatóknak abban segít a portál, hogy újabb és újabb érdeklődőkkel egy automatikus rendszeren keresztül kerüljenek kapcsolatba. </a:t>
            </a:r>
            <a:endParaRPr lang="hu-HU" dirty="0" smtClean="0"/>
          </a:p>
          <a:p>
            <a:r>
              <a:rPr lang="hu-HU" dirty="0" smtClean="0"/>
              <a:t>De </a:t>
            </a:r>
            <a:r>
              <a:rPr lang="hu-HU" dirty="0"/>
              <a:t>lehet szakmai fórum, eszmecsere helye is.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430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Előny a szakmai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szervezeteknek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772816"/>
            <a:ext cx="6777317" cy="3508977"/>
          </a:xfrm>
        </p:spPr>
        <p:txBody>
          <a:bodyPr/>
          <a:lstStyle/>
          <a:p>
            <a:r>
              <a:rPr lang="hu-HU" dirty="0"/>
              <a:t>Támogatásukkal olyan szakmai adatbázis jön létre, mely tagjaikat segíti a tudás, a szolgáltatások, releváns kapacitások és a kapcsolatok megtalálásában, az innováció elérésében. </a:t>
            </a:r>
            <a:endParaRPr lang="hu-HU" dirty="0" smtClean="0"/>
          </a:p>
          <a:p>
            <a:r>
              <a:rPr lang="hu-HU" dirty="0" smtClean="0"/>
              <a:t>Ezáltal </a:t>
            </a:r>
            <a:r>
              <a:rPr lang="hu-HU" dirty="0"/>
              <a:t>növekszik a szervezetek </a:t>
            </a:r>
            <a:r>
              <a:rPr lang="hu-HU" dirty="0" err="1"/>
              <a:t>respektje</a:t>
            </a:r>
            <a:r>
              <a:rPr lang="hu-HU" dirty="0"/>
              <a:t>, mely további aktív tagokat vonz</a:t>
            </a:r>
            <a:r>
              <a:rPr lang="hu-HU" dirty="0" smtClean="0"/>
              <a:t>.</a:t>
            </a:r>
          </a:p>
          <a:p>
            <a:r>
              <a:rPr lang="hu-HU" dirty="0" smtClean="0"/>
              <a:t>Elősegíti az együttes fejlődést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029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 A korszerű portáldizájn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412776"/>
            <a:ext cx="7704856" cy="4752528"/>
          </a:xfrm>
        </p:spPr>
        <p:txBody>
          <a:bodyPr>
            <a:normAutofit fontScale="70000" lnSpcReduction="20000"/>
          </a:bodyPr>
          <a:lstStyle/>
          <a:p>
            <a:endParaRPr lang="hu-HU" dirty="0"/>
          </a:p>
          <a:p>
            <a:r>
              <a:rPr lang="hu-HU" sz="2900" dirty="0"/>
              <a:t>Alapvetően valamennyi portáltól elvárás, hogy </a:t>
            </a:r>
            <a:endParaRPr lang="hu-HU" sz="2900" dirty="0" smtClean="0"/>
          </a:p>
          <a:p>
            <a:endParaRPr lang="hu-HU" sz="2900" dirty="0" smtClean="0"/>
          </a:p>
          <a:p>
            <a:pPr lvl="1"/>
            <a:r>
              <a:rPr lang="hu-HU" sz="2700" dirty="0" smtClean="0"/>
              <a:t>könnyen </a:t>
            </a:r>
            <a:r>
              <a:rPr lang="hu-HU" sz="2700" dirty="0"/>
              <a:t>áttekinthető, könnyen kezelhető legyen, </a:t>
            </a:r>
            <a:endParaRPr lang="hu-HU" sz="2700" dirty="0" smtClean="0"/>
          </a:p>
          <a:p>
            <a:pPr lvl="1"/>
            <a:r>
              <a:rPr lang="hu-HU" sz="2700" dirty="0" smtClean="0"/>
              <a:t>az </a:t>
            </a:r>
            <a:r>
              <a:rPr lang="hu-HU" sz="2700" dirty="0"/>
              <a:t>információkhoz gyorsan el lehessen jutni </a:t>
            </a:r>
            <a:endParaRPr lang="hu-HU" sz="2700" dirty="0" smtClean="0"/>
          </a:p>
          <a:p>
            <a:pPr lvl="1"/>
            <a:r>
              <a:rPr lang="hu-HU" sz="2700" dirty="0" smtClean="0"/>
              <a:t>Kevés legyen a kattintás,</a:t>
            </a:r>
            <a:endParaRPr lang="hu-HU" sz="2700" dirty="0"/>
          </a:p>
          <a:p>
            <a:pPr lvl="1"/>
            <a:endParaRPr lang="hu-HU" sz="2700" dirty="0"/>
          </a:p>
          <a:p>
            <a:r>
              <a:rPr lang="hu-HU" sz="2900" dirty="0" smtClean="0"/>
              <a:t>Ne </a:t>
            </a:r>
            <a:r>
              <a:rPr lang="hu-HU" sz="2900" dirty="0"/>
              <a:t>csak a mai, hanem a következő évek várható ízlésének is megfeleljen, korszerűnek tetsszen a műszaki szemléletű látogatók számára.</a:t>
            </a:r>
          </a:p>
          <a:p>
            <a:pPr marL="68580" indent="0">
              <a:buNone/>
            </a:pPr>
            <a:r>
              <a:rPr lang="hu-HU" dirty="0" smtClean="0"/>
              <a:t>. </a:t>
            </a:r>
            <a:endParaRPr lang="hu-HU" dirty="0"/>
          </a:p>
          <a:p>
            <a:endParaRPr lang="hu-HU" dirty="0"/>
          </a:p>
          <a:p>
            <a:r>
              <a:rPr lang="hu-HU" b="1" dirty="0" err="1"/>
              <a:t>autopro.hu</a:t>
            </a:r>
            <a:r>
              <a:rPr lang="hu-HU" b="1" dirty="0"/>
              <a:t> </a:t>
            </a:r>
            <a:r>
              <a:rPr lang="hu-HU" dirty="0"/>
              <a:t>- A magyar járműgyártók és </a:t>
            </a:r>
            <a:r>
              <a:rPr lang="hu-HU" dirty="0" err="1"/>
              <a:t>-beszállítók</a:t>
            </a:r>
            <a:r>
              <a:rPr lang="hu-HU" dirty="0"/>
              <a:t> honlapja	</a:t>
            </a:r>
          </a:p>
          <a:p>
            <a:endParaRPr lang="hu-HU" dirty="0"/>
          </a:p>
          <a:p>
            <a:r>
              <a:rPr lang="hu-HU" b="1" dirty="0" err="1"/>
              <a:t>muszakiak.hu</a:t>
            </a:r>
            <a:r>
              <a:rPr lang="hu-HU" b="1" dirty="0"/>
              <a:t> </a:t>
            </a:r>
            <a:r>
              <a:rPr lang="hu-HU" dirty="0"/>
              <a:t>- A mérnök portál - a műszaki értelmiség honlapja	</a:t>
            </a:r>
          </a:p>
          <a:p>
            <a:endParaRPr lang="hu-HU" dirty="0"/>
          </a:p>
          <a:p>
            <a:r>
              <a:rPr lang="hu-HU" b="1" dirty="0"/>
              <a:t>e-építés</a:t>
            </a:r>
            <a:r>
              <a:rPr lang="hu-HU" dirty="0"/>
              <a:t> - az építésügyet átfogóan bemutató szakmai portál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239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Műszakia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885698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Autopro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12968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2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E-építé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56983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64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</TotalTime>
  <Words>554</Words>
  <Application>Microsoft Office PowerPoint</Application>
  <PresentationFormat>Diavetítés a képernyőre (4:3 oldalarány)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Austin</vt:lpstr>
      <vt:lpstr>AVI PORTÁL (blog) Webes megjelenés fő helyen</vt:lpstr>
      <vt:lpstr>A CÉL </vt:lpstr>
      <vt:lpstr> Előnyök a felhasználóknak </vt:lpstr>
      <vt:lpstr>Előnyök a résztvevő cégeknek </vt:lpstr>
      <vt:lpstr>Előny a szakmai szervezeteknek </vt:lpstr>
      <vt:lpstr> A korszerű portáldizájn  </vt:lpstr>
      <vt:lpstr>PowerPoint bemutató</vt:lpstr>
      <vt:lpstr>PowerPoint bemutató</vt:lpstr>
      <vt:lpstr>PowerPoint bemutató</vt:lpstr>
      <vt:lpstr>Menüszerkezet </vt:lpstr>
      <vt:lpstr>Másodlagos menüpontok  </vt:lpstr>
      <vt:lpstr>PowerPoint bemutató</vt:lpstr>
      <vt:lpstr>A portál működtetése: </vt:lpstr>
      <vt:lpstr>A portál bevezetése és kezdeti népszerűsítése</vt:lpstr>
      <vt:lpstr>MIÉRT ÉRI MEG? </vt:lpstr>
      <vt:lpstr>Összefoglaló </vt:lpstr>
      <vt:lpstr>A finanszírozás lehetőségei </vt:lpstr>
      <vt:lpstr>Költségek és bevételek </vt:lpstr>
    </vt:vector>
  </TitlesOfParts>
  <Company>GRIMAS Ipari Kereskedelmi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 BLOG -Webes megjelenés  fő helyen</dc:title>
  <dc:creator>Harnisch Jozsef</dc:creator>
  <cp:lastModifiedBy>Harnisch Jozsef</cp:lastModifiedBy>
  <cp:revision>9</cp:revision>
  <dcterms:created xsi:type="dcterms:W3CDTF">2016-03-16T20:23:19Z</dcterms:created>
  <dcterms:modified xsi:type="dcterms:W3CDTF">2016-03-16T21:48:22Z</dcterms:modified>
</cp:coreProperties>
</file>